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13" autoAdjust="0"/>
  </p:normalViewPr>
  <p:slideViewPr>
    <p:cSldViewPr>
      <p:cViewPr varScale="1">
        <p:scale>
          <a:sx n="108" d="100"/>
          <a:sy n="108" d="100"/>
        </p:scale>
        <p:origin x="17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854DB-36C8-4B3E-916D-B0AC99178D2A}" type="datetimeFigureOut">
              <a:rPr lang="en-US" smtClean="0"/>
              <a:t>3/30/21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2F9BB-5321-4C36-AE90-B32007D62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9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871EA80D-81F3-4D9B-92BB-420FBAE5DF4D}" type="datetime1">
              <a:rPr lang="en-US" smtClean="0"/>
              <a:t>3/30/21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6CF-3C46-4337-98B4-6F67FACB4609}" type="datetime1">
              <a:rPr lang="en-US" smtClean="0"/>
              <a:t>3/30/21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9448-D30A-4A7E-AF2D-CCA7295AE4E6}" type="datetime1">
              <a:rPr lang="en-US" smtClean="0"/>
              <a:t>3/30/21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137318"/>
            <a:ext cx="6857999" cy="667533"/>
          </a:xfrm>
        </p:spPr>
        <p:txBody>
          <a:bodyPr>
            <a:noAutofit/>
          </a:bodyPr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4C0B523-258E-4221-8AB9-AB55DC26DD0D}" type="datetime1">
              <a:rPr lang="en-US" smtClean="0"/>
              <a:t>3/30/21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28800" cy="8048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5389-CBE4-4478-B246-3CF1319C7C87}" type="datetime1">
              <a:rPr lang="en-US" smtClean="0"/>
              <a:t>3/30/21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527E-5F1B-462D-8C0A-CE19C9BC17C5}" type="datetime1">
              <a:rPr lang="en-US" smtClean="0"/>
              <a:t>3/30/21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A29F-DF30-4062-93B9-FE0B1321CEC7}" type="datetime1">
              <a:rPr lang="en-US" smtClean="0"/>
              <a:t>3/30/21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FA225-A638-4979-9BC1-1161A1266E8C}" type="datetime1">
              <a:rPr lang="en-US" smtClean="0"/>
              <a:t>3/30/21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0EB01-125B-464A-98D5-91EF60E7CD08}" type="datetime1">
              <a:rPr lang="en-US" smtClean="0"/>
              <a:t>3/30/21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4D5D-8DBC-40E1-B021-0B1A7731BE31}" type="datetime1">
              <a:rPr lang="en-US" smtClean="0"/>
              <a:t>3/30/21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1554-850B-4ABD-B07F-3F5F5BD153B7}" type="datetime1">
              <a:rPr lang="en-US" smtClean="0"/>
              <a:t>3/30/21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1018C-FC0D-42F1-AADF-DA026E2904BB}" type="datetime1">
              <a:rPr lang="en-US" smtClean="0"/>
              <a:t>3/30/21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7" y="1447800"/>
            <a:ext cx="9144000" cy="184785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FF"/>
                </a:solidFill>
              </a:rPr>
              <a:t>Under and Over Expansion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AE 2010: 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Thermodynamics and Fluids Fundamentals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46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Under/Over Expanded Nozzles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4343400" cy="5715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Recall previous analysis of CD nozzles, e.g., as back pressure is reduced</a:t>
            </a:r>
          </a:p>
          <a:p>
            <a:r>
              <a:rPr lang="en-US" dirty="0"/>
              <a:t>Have looked at range of 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 that produce</a:t>
            </a:r>
          </a:p>
          <a:p>
            <a:pPr lvl="1"/>
            <a:r>
              <a:rPr lang="en-US" dirty="0"/>
              <a:t>Isentropic solutions or</a:t>
            </a:r>
          </a:p>
          <a:p>
            <a:pPr lvl="1"/>
            <a:r>
              <a:rPr lang="en-US" dirty="0"/>
              <a:t>Shocks in nozzle</a:t>
            </a:r>
          </a:p>
          <a:p>
            <a:r>
              <a:rPr lang="en-US" dirty="0"/>
              <a:t>What happens when </a:t>
            </a:r>
          </a:p>
          <a:p>
            <a:pPr lvl="1"/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 &lt; </a:t>
            </a:r>
            <a:r>
              <a:rPr lang="en-US" dirty="0" err="1"/>
              <a:t>P</a:t>
            </a:r>
            <a:r>
              <a:rPr lang="en-US" baseline="-25000" dirty="0" err="1"/>
              <a:t>es,sup</a:t>
            </a:r>
            <a:r>
              <a:rPr lang="en-US" dirty="0"/>
              <a:t> (U)</a:t>
            </a:r>
          </a:p>
          <a:p>
            <a:pPr lvl="1"/>
            <a:r>
              <a:rPr lang="en-US" dirty="0" err="1"/>
              <a:t>P</a:t>
            </a:r>
            <a:r>
              <a:rPr lang="en-US" baseline="-25000" dirty="0" err="1"/>
              <a:t>es,sup</a:t>
            </a:r>
            <a:r>
              <a:rPr lang="en-US" dirty="0"/>
              <a:t>&lt; 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&lt; </a:t>
            </a:r>
            <a:r>
              <a:rPr lang="en-US" dirty="0" err="1"/>
              <a:t>P</a:t>
            </a:r>
            <a:r>
              <a:rPr lang="en-US" baseline="-25000" dirty="0" err="1"/>
              <a:t>e,sh</a:t>
            </a:r>
            <a:r>
              <a:rPr lang="en-US" dirty="0"/>
              <a:t> (O)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7" name="Group 485"/>
          <p:cNvGrpSpPr>
            <a:grpSpLocks/>
          </p:cNvGrpSpPr>
          <p:nvPr/>
        </p:nvGrpSpPr>
        <p:grpSpPr bwMode="auto">
          <a:xfrm>
            <a:off x="4216400" y="558800"/>
            <a:ext cx="4716463" cy="6223000"/>
            <a:chOff x="3230" y="787"/>
            <a:chExt cx="2971" cy="3920"/>
          </a:xfrm>
        </p:grpSpPr>
        <p:grpSp>
          <p:nvGrpSpPr>
            <p:cNvPr id="8" name="Group 484"/>
            <p:cNvGrpSpPr>
              <a:grpSpLocks/>
            </p:cNvGrpSpPr>
            <p:nvPr/>
          </p:nvGrpSpPr>
          <p:grpSpPr bwMode="auto">
            <a:xfrm>
              <a:off x="3230" y="787"/>
              <a:ext cx="2896" cy="3920"/>
              <a:chOff x="3230" y="787"/>
              <a:chExt cx="2896" cy="3920"/>
            </a:xfrm>
          </p:grpSpPr>
          <p:grpSp>
            <p:nvGrpSpPr>
              <p:cNvPr id="11" name="Group 415"/>
              <p:cNvGrpSpPr>
                <a:grpSpLocks/>
              </p:cNvGrpSpPr>
              <p:nvPr/>
            </p:nvGrpSpPr>
            <p:grpSpPr bwMode="auto">
              <a:xfrm>
                <a:off x="3364" y="787"/>
                <a:ext cx="2762" cy="1375"/>
                <a:chOff x="3448" y="787"/>
                <a:chExt cx="2708" cy="1332"/>
              </a:xfrm>
            </p:grpSpPr>
            <p:sp>
              <p:nvSpPr>
                <p:cNvPr id="58" name="Text Box 416"/>
                <p:cNvSpPr txBox="1">
                  <a:spLocks noChangeArrowheads="1"/>
                </p:cNvSpPr>
                <p:nvPr/>
              </p:nvSpPr>
              <p:spPr bwMode="auto">
                <a:xfrm>
                  <a:off x="5878" y="1399"/>
                  <a:ext cx="278" cy="26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200" b="1"/>
                    <a:t>p</a:t>
                  </a:r>
                  <a:r>
                    <a:rPr lang="en-US" altLang="en-US" sz="2200" baseline="-25000"/>
                    <a:t>b</a:t>
                  </a:r>
                </a:p>
              </p:txBody>
            </p:sp>
            <p:grpSp>
              <p:nvGrpSpPr>
                <p:cNvPr id="59" name="Group 417"/>
                <p:cNvGrpSpPr>
                  <a:grpSpLocks/>
                </p:cNvGrpSpPr>
                <p:nvPr/>
              </p:nvGrpSpPr>
              <p:grpSpPr bwMode="auto">
                <a:xfrm>
                  <a:off x="3448" y="787"/>
                  <a:ext cx="2314" cy="1332"/>
                  <a:chOff x="3448" y="787"/>
                  <a:chExt cx="2314" cy="1332"/>
                </a:xfrm>
              </p:grpSpPr>
              <p:sp>
                <p:nvSpPr>
                  <p:cNvPr id="60" name="Text Box 4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95" y="1386"/>
                    <a:ext cx="267" cy="26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200" b="1"/>
                      <a:t>p</a:t>
                    </a:r>
                    <a:r>
                      <a:rPr lang="en-US" altLang="en-US" sz="2200" b="1" baseline="-25000"/>
                      <a:t>e</a:t>
                    </a:r>
                    <a:endParaRPr lang="en-US" altLang="en-US" sz="2200" baseline="-25000"/>
                  </a:p>
                </p:txBody>
              </p:sp>
              <p:sp>
                <p:nvSpPr>
                  <p:cNvPr id="61" name="Text Box 4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48" y="1351"/>
                    <a:ext cx="406" cy="4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sz="2200" b="1"/>
                      <a:t>p</a:t>
                    </a:r>
                    <a:r>
                      <a:rPr lang="en-US" altLang="en-US" sz="2200" baseline="-25000"/>
                      <a:t>o</a:t>
                    </a:r>
                    <a:br>
                      <a:rPr lang="en-US" altLang="en-US" sz="2200" baseline="-25000"/>
                    </a:br>
                    <a:r>
                      <a:rPr lang="en-US" altLang="en-US" sz="2200" b="1"/>
                      <a:t>T</a:t>
                    </a:r>
                    <a:r>
                      <a:rPr lang="en-US" altLang="en-US" sz="2200" baseline="-25000"/>
                      <a:t>o</a:t>
                    </a:r>
                  </a:p>
                </p:txBody>
              </p:sp>
              <p:grpSp>
                <p:nvGrpSpPr>
                  <p:cNvPr id="62" name="Group 420"/>
                  <p:cNvGrpSpPr>
                    <a:grpSpLocks/>
                  </p:cNvGrpSpPr>
                  <p:nvPr/>
                </p:nvGrpSpPr>
                <p:grpSpPr bwMode="auto">
                  <a:xfrm>
                    <a:off x="3954" y="1061"/>
                    <a:ext cx="1593" cy="1058"/>
                    <a:chOff x="5375" y="404"/>
                    <a:chExt cx="961" cy="702"/>
                  </a:xfrm>
                </p:grpSpPr>
                <p:grpSp>
                  <p:nvGrpSpPr>
                    <p:cNvPr id="65" name="Group 42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375" y="404"/>
                      <a:ext cx="961" cy="324"/>
                      <a:chOff x="5165" y="404"/>
                      <a:chExt cx="961" cy="324"/>
                    </a:xfrm>
                  </p:grpSpPr>
                  <p:sp>
                    <p:nvSpPr>
                      <p:cNvPr id="69" name="Freeform 42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165" y="404"/>
                        <a:ext cx="955" cy="324"/>
                      </a:xfrm>
                      <a:custGeom>
                        <a:avLst/>
                        <a:gdLst>
                          <a:gd name="T0" fmla="*/ 13 w 955"/>
                          <a:gd name="T1" fmla="*/ 7 h 324"/>
                          <a:gd name="T2" fmla="*/ 13 w 955"/>
                          <a:gd name="T3" fmla="*/ 19 h 324"/>
                          <a:gd name="T4" fmla="*/ 12 w 955"/>
                          <a:gd name="T5" fmla="*/ 73 h 324"/>
                          <a:gd name="T6" fmla="*/ 13 w 955"/>
                          <a:gd name="T7" fmla="*/ 103 h 324"/>
                          <a:gd name="T8" fmla="*/ 19 w 955"/>
                          <a:gd name="T9" fmla="*/ 124 h 324"/>
                          <a:gd name="T10" fmla="*/ 127 w 955"/>
                          <a:gd name="T11" fmla="*/ 135 h 324"/>
                          <a:gd name="T12" fmla="*/ 247 w 955"/>
                          <a:gd name="T13" fmla="*/ 175 h 324"/>
                          <a:gd name="T14" fmla="*/ 331 w 955"/>
                          <a:gd name="T15" fmla="*/ 270 h 324"/>
                          <a:gd name="T16" fmla="*/ 403 w 955"/>
                          <a:gd name="T17" fmla="*/ 318 h 324"/>
                          <a:gd name="T18" fmla="*/ 487 w 955"/>
                          <a:gd name="T19" fmla="*/ 306 h 324"/>
                          <a:gd name="T20" fmla="*/ 583 w 955"/>
                          <a:gd name="T21" fmla="*/ 234 h 324"/>
                          <a:gd name="T22" fmla="*/ 763 w 955"/>
                          <a:gd name="T23" fmla="*/ 102 h 324"/>
                          <a:gd name="T24" fmla="*/ 837 w 955"/>
                          <a:gd name="T25" fmla="*/ 44 h 324"/>
                          <a:gd name="T26" fmla="*/ 907 w 955"/>
                          <a:gd name="T27" fmla="*/ 6 h 324"/>
                          <a:gd name="T28" fmla="*/ 955 w 955"/>
                          <a:gd name="T29" fmla="*/ 6 h 3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955" h="324">
                            <a:moveTo>
                              <a:pt x="13" y="7"/>
                            </a:moveTo>
                            <a:cubicBezTo>
                              <a:pt x="13" y="10"/>
                              <a:pt x="13" y="8"/>
                              <a:pt x="13" y="19"/>
                            </a:cubicBezTo>
                            <a:cubicBezTo>
                              <a:pt x="13" y="30"/>
                              <a:pt x="12" y="59"/>
                              <a:pt x="12" y="73"/>
                            </a:cubicBezTo>
                            <a:cubicBezTo>
                              <a:pt x="12" y="87"/>
                              <a:pt x="12" y="95"/>
                              <a:pt x="13" y="103"/>
                            </a:cubicBezTo>
                            <a:cubicBezTo>
                              <a:pt x="14" y="111"/>
                              <a:pt x="0" y="119"/>
                              <a:pt x="19" y="124"/>
                            </a:cubicBezTo>
                            <a:cubicBezTo>
                              <a:pt x="38" y="129"/>
                              <a:pt x="89" y="127"/>
                              <a:pt x="127" y="135"/>
                            </a:cubicBezTo>
                            <a:cubicBezTo>
                              <a:pt x="165" y="143"/>
                              <a:pt x="213" y="152"/>
                              <a:pt x="247" y="175"/>
                            </a:cubicBezTo>
                            <a:cubicBezTo>
                              <a:pt x="281" y="198"/>
                              <a:pt x="305" y="246"/>
                              <a:pt x="331" y="270"/>
                            </a:cubicBezTo>
                            <a:cubicBezTo>
                              <a:pt x="357" y="294"/>
                              <a:pt x="377" y="312"/>
                              <a:pt x="403" y="318"/>
                            </a:cubicBezTo>
                            <a:cubicBezTo>
                              <a:pt x="429" y="324"/>
                              <a:pt x="457" y="320"/>
                              <a:pt x="487" y="306"/>
                            </a:cubicBezTo>
                            <a:cubicBezTo>
                              <a:pt x="517" y="292"/>
                              <a:pt x="537" y="268"/>
                              <a:pt x="583" y="234"/>
                            </a:cubicBezTo>
                            <a:cubicBezTo>
                              <a:pt x="629" y="200"/>
                              <a:pt x="721" y="134"/>
                              <a:pt x="763" y="102"/>
                            </a:cubicBezTo>
                            <a:cubicBezTo>
                              <a:pt x="805" y="70"/>
                              <a:pt x="813" y="60"/>
                              <a:pt x="837" y="44"/>
                            </a:cubicBezTo>
                            <a:cubicBezTo>
                              <a:pt x="861" y="28"/>
                              <a:pt x="887" y="12"/>
                              <a:pt x="907" y="6"/>
                            </a:cubicBezTo>
                            <a:cubicBezTo>
                              <a:pt x="927" y="0"/>
                              <a:pt x="945" y="6"/>
                              <a:pt x="955" y="6"/>
                            </a:cubicBezTo>
                          </a:path>
                        </a:pathLst>
                      </a:cu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0" name="Freeform 4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176" y="404"/>
                        <a:ext cx="950" cy="324"/>
                      </a:xfrm>
                      <a:custGeom>
                        <a:avLst/>
                        <a:gdLst>
                          <a:gd name="T0" fmla="*/ 0 w 950"/>
                          <a:gd name="T1" fmla="*/ 135 h 324"/>
                          <a:gd name="T2" fmla="*/ 122 w 950"/>
                          <a:gd name="T3" fmla="*/ 135 h 324"/>
                          <a:gd name="T4" fmla="*/ 242 w 950"/>
                          <a:gd name="T5" fmla="*/ 175 h 324"/>
                          <a:gd name="T6" fmla="*/ 326 w 950"/>
                          <a:gd name="T7" fmla="*/ 270 h 324"/>
                          <a:gd name="T8" fmla="*/ 398 w 950"/>
                          <a:gd name="T9" fmla="*/ 318 h 324"/>
                          <a:gd name="T10" fmla="*/ 482 w 950"/>
                          <a:gd name="T11" fmla="*/ 306 h 324"/>
                          <a:gd name="T12" fmla="*/ 578 w 950"/>
                          <a:gd name="T13" fmla="*/ 234 h 324"/>
                          <a:gd name="T14" fmla="*/ 758 w 950"/>
                          <a:gd name="T15" fmla="*/ 102 h 324"/>
                          <a:gd name="T16" fmla="*/ 832 w 950"/>
                          <a:gd name="T17" fmla="*/ 44 h 324"/>
                          <a:gd name="T18" fmla="*/ 902 w 950"/>
                          <a:gd name="T19" fmla="*/ 6 h 324"/>
                          <a:gd name="T20" fmla="*/ 950 w 950"/>
                          <a:gd name="T21" fmla="*/ 6 h 3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950" h="324">
                            <a:moveTo>
                              <a:pt x="0" y="135"/>
                            </a:moveTo>
                            <a:cubicBezTo>
                              <a:pt x="20" y="135"/>
                              <a:pt x="82" y="128"/>
                              <a:pt x="122" y="135"/>
                            </a:cubicBezTo>
                            <a:cubicBezTo>
                              <a:pt x="162" y="142"/>
                              <a:pt x="208" y="152"/>
                              <a:pt x="242" y="175"/>
                            </a:cubicBezTo>
                            <a:cubicBezTo>
                              <a:pt x="276" y="198"/>
                              <a:pt x="300" y="246"/>
                              <a:pt x="326" y="270"/>
                            </a:cubicBezTo>
                            <a:cubicBezTo>
                              <a:pt x="352" y="294"/>
                              <a:pt x="372" y="312"/>
                              <a:pt x="398" y="318"/>
                            </a:cubicBezTo>
                            <a:cubicBezTo>
                              <a:pt x="424" y="324"/>
                              <a:pt x="452" y="320"/>
                              <a:pt x="482" y="306"/>
                            </a:cubicBezTo>
                            <a:cubicBezTo>
                              <a:pt x="512" y="292"/>
                              <a:pt x="532" y="268"/>
                              <a:pt x="578" y="234"/>
                            </a:cubicBezTo>
                            <a:cubicBezTo>
                              <a:pt x="624" y="200"/>
                              <a:pt x="716" y="134"/>
                              <a:pt x="758" y="102"/>
                            </a:cubicBezTo>
                            <a:cubicBezTo>
                              <a:pt x="800" y="70"/>
                              <a:pt x="808" y="60"/>
                              <a:pt x="832" y="44"/>
                            </a:cubicBezTo>
                            <a:cubicBezTo>
                              <a:pt x="856" y="28"/>
                              <a:pt x="882" y="12"/>
                              <a:pt x="902" y="6"/>
                            </a:cubicBezTo>
                            <a:cubicBezTo>
                              <a:pt x="922" y="0"/>
                              <a:pt x="940" y="6"/>
                              <a:pt x="950" y="6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6" name="Group 424"/>
                    <p:cNvGrpSpPr>
                      <a:grpSpLocks/>
                    </p:cNvGrpSpPr>
                    <p:nvPr/>
                  </p:nvGrpSpPr>
                  <p:grpSpPr bwMode="auto">
                    <a:xfrm flipV="1">
                      <a:off x="5375" y="782"/>
                      <a:ext cx="961" cy="324"/>
                      <a:chOff x="5165" y="404"/>
                      <a:chExt cx="961" cy="324"/>
                    </a:xfrm>
                  </p:grpSpPr>
                  <p:sp>
                    <p:nvSpPr>
                      <p:cNvPr id="67" name="Freeform 4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165" y="404"/>
                        <a:ext cx="955" cy="324"/>
                      </a:xfrm>
                      <a:custGeom>
                        <a:avLst/>
                        <a:gdLst>
                          <a:gd name="T0" fmla="*/ 13 w 955"/>
                          <a:gd name="T1" fmla="*/ 7 h 324"/>
                          <a:gd name="T2" fmla="*/ 13 w 955"/>
                          <a:gd name="T3" fmla="*/ 19 h 324"/>
                          <a:gd name="T4" fmla="*/ 12 w 955"/>
                          <a:gd name="T5" fmla="*/ 73 h 324"/>
                          <a:gd name="T6" fmla="*/ 13 w 955"/>
                          <a:gd name="T7" fmla="*/ 103 h 324"/>
                          <a:gd name="T8" fmla="*/ 19 w 955"/>
                          <a:gd name="T9" fmla="*/ 124 h 324"/>
                          <a:gd name="T10" fmla="*/ 127 w 955"/>
                          <a:gd name="T11" fmla="*/ 135 h 324"/>
                          <a:gd name="T12" fmla="*/ 247 w 955"/>
                          <a:gd name="T13" fmla="*/ 175 h 324"/>
                          <a:gd name="T14" fmla="*/ 331 w 955"/>
                          <a:gd name="T15" fmla="*/ 270 h 324"/>
                          <a:gd name="T16" fmla="*/ 403 w 955"/>
                          <a:gd name="T17" fmla="*/ 318 h 324"/>
                          <a:gd name="T18" fmla="*/ 487 w 955"/>
                          <a:gd name="T19" fmla="*/ 306 h 324"/>
                          <a:gd name="T20" fmla="*/ 583 w 955"/>
                          <a:gd name="T21" fmla="*/ 234 h 324"/>
                          <a:gd name="T22" fmla="*/ 763 w 955"/>
                          <a:gd name="T23" fmla="*/ 102 h 324"/>
                          <a:gd name="T24" fmla="*/ 837 w 955"/>
                          <a:gd name="T25" fmla="*/ 44 h 324"/>
                          <a:gd name="T26" fmla="*/ 907 w 955"/>
                          <a:gd name="T27" fmla="*/ 6 h 324"/>
                          <a:gd name="T28" fmla="*/ 955 w 955"/>
                          <a:gd name="T29" fmla="*/ 6 h 3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955" h="324">
                            <a:moveTo>
                              <a:pt x="13" y="7"/>
                            </a:moveTo>
                            <a:cubicBezTo>
                              <a:pt x="13" y="10"/>
                              <a:pt x="13" y="8"/>
                              <a:pt x="13" y="19"/>
                            </a:cubicBezTo>
                            <a:cubicBezTo>
                              <a:pt x="13" y="30"/>
                              <a:pt x="12" y="59"/>
                              <a:pt x="12" y="73"/>
                            </a:cubicBezTo>
                            <a:cubicBezTo>
                              <a:pt x="12" y="87"/>
                              <a:pt x="12" y="95"/>
                              <a:pt x="13" y="103"/>
                            </a:cubicBezTo>
                            <a:cubicBezTo>
                              <a:pt x="14" y="111"/>
                              <a:pt x="0" y="119"/>
                              <a:pt x="19" y="124"/>
                            </a:cubicBezTo>
                            <a:cubicBezTo>
                              <a:pt x="38" y="129"/>
                              <a:pt x="89" y="127"/>
                              <a:pt x="127" y="135"/>
                            </a:cubicBezTo>
                            <a:cubicBezTo>
                              <a:pt x="165" y="143"/>
                              <a:pt x="213" y="152"/>
                              <a:pt x="247" y="175"/>
                            </a:cubicBezTo>
                            <a:cubicBezTo>
                              <a:pt x="281" y="198"/>
                              <a:pt x="305" y="246"/>
                              <a:pt x="331" y="270"/>
                            </a:cubicBezTo>
                            <a:cubicBezTo>
                              <a:pt x="357" y="294"/>
                              <a:pt x="377" y="312"/>
                              <a:pt x="403" y="318"/>
                            </a:cubicBezTo>
                            <a:cubicBezTo>
                              <a:pt x="429" y="324"/>
                              <a:pt x="457" y="320"/>
                              <a:pt x="487" y="306"/>
                            </a:cubicBezTo>
                            <a:cubicBezTo>
                              <a:pt x="517" y="292"/>
                              <a:pt x="537" y="268"/>
                              <a:pt x="583" y="234"/>
                            </a:cubicBezTo>
                            <a:cubicBezTo>
                              <a:pt x="629" y="200"/>
                              <a:pt x="721" y="134"/>
                              <a:pt x="763" y="102"/>
                            </a:cubicBezTo>
                            <a:cubicBezTo>
                              <a:pt x="805" y="70"/>
                              <a:pt x="813" y="60"/>
                              <a:pt x="837" y="44"/>
                            </a:cubicBezTo>
                            <a:cubicBezTo>
                              <a:pt x="861" y="28"/>
                              <a:pt x="887" y="12"/>
                              <a:pt x="907" y="6"/>
                            </a:cubicBezTo>
                            <a:cubicBezTo>
                              <a:pt x="927" y="0"/>
                              <a:pt x="945" y="6"/>
                              <a:pt x="955" y="6"/>
                            </a:cubicBezTo>
                          </a:path>
                        </a:pathLst>
                      </a:cu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" name="Freeform 42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176" y="404"/>
                        <a:ext cx="950" cy="324"/>
                      </a:xfrm>
                      <a:custGeom>
                        <a:avLst/>
                        <a:gdLst>
                          <a:gd name="T0" fmla="*/ 0 w 950"/>
                          <a:gd name="T1" fmla="*/ 135 h 324"/>
                          <a:gd name="T2" fmla="*/ 122 w 950"/>
                          <a:gd name="T3" fmla="*/ 135 h 324"/>
                          <a:gd name="T4" fmla="*/ 242 w 950"/>
                          <a:gd name="T5" fmla="*/ 175 h 324"/>
                          <a:gd name="T6" fmla="*/ 326 w 950"/>
                          <a:gd name="T7" fmla="*/ 270 h 324"/>
                          <a:gd name="T8" fmla="*/ 398 w 950"/>
                          <a:gd name="T9" fmla="*/ 318 h 324"/>
                          <a:gd name="T10" fmla="*/ 482 w 950"/>
                          <a:gd name="T11" fmla="*/ 306 h 324"/>
                          <a:gd name="T12" fmla="*/ 578 w 950"/>
                          <a:gd name="T13" fmla="*/ 234 h 324"/>
                          <a:gd name="T14" fmla="*/ 758 w 950"/>
                          <a:gd name="T15" fmla="*/ 102 h 324"/>
                          <a:gd name="T16" fmla="*/ 832 w 950"/>
                          <a:gd name="T17" fmla="*/ 44 h 324"/>
                          <a:gd name="T18" fmla="*/ 902 w 950"/>
                          <a:gd name="T19" fmla="*/ 6 h 324"/>
                          <a:gd name="T20" fmla="*/ 950 w 950"/>
                          <a:gd name="T21" fmla="*/ 6 h 3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950" h="324">
                            <a:moveTo>
                              <a:pt x="0" y="135"/>
                            </a:moveTo>
                            <a:cubicBezTo>
                              <a:pt x="20" y="135"/>
                              <a:pt x="82" y="128"/>
                              <a:pt x="122" y="135"/>
                            </a:cubicBezTo>
                            <a:cubicBezTo>
                              <a:pt x="162" y="142"/>
                              <a:pt x="208" y="152"/>
                              <a:pt x="242" y="175"/>
                            </a:cubicBezTo>
                            <a:cubicBezTo>
                              <a:pt x="276" y="198"/>
                              <a:pt x="300" y="246"/>
                              <a:pt x="326" y="270"/>
                            </a:cubicBezTo>
                            <a:cubicBezTo>
                              <a:pt x="352" y="294"/>
                              <a:pt x="372" y="312"/>
                              <a:pt x="398" y="318"/>
                            </a:cubicBezTo>
                            <a:cubicBezTo>
                              <a:pt x="424" y="324"/>
                              <a:pt x="452" y="320"/>
                              <a:pt x="482" y="306"/>
                            </a:cubicBezTo>
                            <a:cubicBezTo>
                              <a:pt x="512" y="292"/>
                              <a:pt x="532" y="268"/>
                              <a:pt x="578" y="234"/>
                            </a:cubicBezTo>
                            <a:cubicBezTo>
                              <a:pt x="624" y="200"/>
                              <a:pt x="716" y="134"/>
                              <a:pt x="758" y="102"/>
                            </a:cubicBezTo>
                            <a:cubicBezTo>
                              <a:pt x="800" y="70"/>
                              <a:pt x="808" y="60"/>
                              <a:pt x="832" y="44"/>
                            </a:cubicBezTo>
                            <a:cubicBezTo>
                              <a:pt x="856" y="28"/>
                              <a:pt x="882" y="12"/>
                              <a:pt x="902" y="6"/>
                            </a:cubicBezTo>
                            <a:cubicBezTo>
                              <a:pt x="922" y="0"/>
                              <a:pt x="940" y="6"/>
                              <a:pt x="950" y="6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63" name="Text Box 4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75" y="787"/>
                    <a:ext cx="314" cy="26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200" b="1"/>
                      <a:t>A</a:t>
                    </a:r>
                    <a:r>
                      <a:rPr lang="en-US" altLang="en-US" sz="2200" b="1" baseline="-25000"/>
                      <a:t>e</a:t>
                    </a:r>
                    <a:endParaRPr lang="en-US" altLang="en-US" sz="2200" baseline="-25000"/>
                  </a:p>
                </p:txBody>
              </p:sp>
              <p:sp>
                <p:nvSpPr>
                  <p:cNvPr id="64" name="Text Box 4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52" y="1199"/>
                    <a:ext cx="313" cy="26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200" b="1"/>
                      <a:t>A</a:t>
                    </a:r>
                    <a:r>
                      <a:rPr lang="en-US" altLang="en-US" sz="2200" b="1" baseline="-25000"/>
                      <a:t>t</a:t>
                    </a:r>
                    <a:endParaRPr lang="en-US" altLang="en-US" sz="2200" baseline="-25000"/>
                  </a:p>
                </p:txBody>
              </p:sp>
            </p:grpSp>
          </p:grpSp>
          <p:grpSp>
            <p:nvGrpSpPr>
              <p:cNvPr id="12" name="Group 483"/>
              <p:cNvGrpSpPr>
                <a:grpSpLocks/>
              </p:cNvGrpSpPr>
              <p:nvPr/>
            </p:nvGrpSpPr>
            <p:grpSpPr bwMode="auto">
              <a:xfrm>
                <a:off x="3230" y="1693"/>
                <a:ext cx="2816" cy="3014"/>
                <a:chOff x="3230" y="1693"/>
                <a:chExt cx="2816" cy="3014"/>
              </a:xfrm>
            </p:grpSpPr>
            <p:sp>
              <p:nvSpPr>
                <p:cNvPr id="30" name="Rectangle 430"/>
                <p:cNvSpPr>
                  <a:spLocks noChangeArrowheads="1"/>
                </p:cNvSpPr>
                <p:nvPr/>
              </p:nvSpPr>
              <p:spPr bwMode="auto">
                <a:xfrm>
                  <a:off x="5573" y="4243"/>
                  <a:ext cx="473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2000" b="1">
                      <a:solidFill>
                        <a:srgbClr val="A8AB3D"/>
                      </a:solidFill>
                    </a:rPr>
                    <a:t>p</a:t>
                  </a:r>
                  <a:r>
                    <a:rPr lang="en-US" altLang="en-US" sz="2000" b="1" baseline="-25000">
                      <a:solidFill>
                        <a:srgbClr val="A8AB3D"/>
                      </a:solidFill>
                    </a:rPr>
                    <a:t>es,sup</a:t>
                  </a:r>
                </a:p>
              </p:txBody>
            </p:sp>
            <p:grpSp>
              <p:nvGrpSpPr>
                <p:cNvPr id="31" name="Group 482"/>
                <p:cNvGrpSpPr>
                  <a:grpSpLocks/>
                </p:cNvGrpSpPr>
                <p:nvPr/>
              </p:nvGrpSpPr>
              <p:grpSpPr bwMode="auto">
                <a:xfrm>
                  <a:off x="3230" y="1693"/>
                  <a:ext cx="2792" cy="3014"/>
                  <a:chOff x="3230" y="1693"/>
                  <a:chExt cx="2792" cy="3014"/>
                </a:xfrm>
              </p:grpSpPr>
              <p:sp>
                <p:nvSpPr>
                  <p:cNvPr id="32" name="Line 43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1941"/>
                    <a:ext cx="221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dash"/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" name="Line 43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458" y="1693"/>
                    <a:ext cx="124" cy="359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dash"/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" name="Text Box 4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3847"/>
                    <a:ext cx="559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b="1"/>
                      <a:t>p*/p</a:t>
                    </a:r>
                    <a:r>
                      <a:rPr lang="en-US" altLang="en-US" b="1" baseline="-25000"/>
                      <a:t>o</a:t>
                    </a:r>
                  </a:p>
                </p:txBody>
              </p:sp>
              <p:sp>
                <p:nvSpPr>
                  <p:cNvPr id="35" name="Line 435"/>
                  <p:cNvSpPr>
                    <a:spLocks noChangeShapeType="1"/>
                  </p:cNvSpPr>
                  <p:nvPr/>
                </p:nvSpPr>
                <p:spPr bwMode="auto">
                  <a:xfrm>
                    <a:off x="3679" y="3900"/>
                    <a:ext cx="1817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36" name="Group 436"/>
                  <p:cNvGrpSpPr>
                    <a:grpSpLocks/>
                  </p:cNvGrpSpPr>
                  <p:nvPr/>
                </p:nvGrpSpPr>
                <p:grpSpPr bwMode="auto">
                  <a:xfrm>
                    <a:off x="3675" y="3329"/>
                    <a:ext cx="2008" cy="1146"/>
                    <a:chOff x="3798" y="2679"/>
                    <a:chExt cx="1969" cy="1715"/>
                  </a:xfrm>
                </p:grpSpPr>
                <p:sp>
                  <p:nvSpPr>
                    <p:cNvPr id="56" name="Line 43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8" y="2679"/>
                      <a:ext cx="0" cy="1715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7" name="Line 4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8" y="4394"/>
                      <a:ext cx="1969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37" name="Text Box 4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91" y="4419"/>
                    <a:ext cx="287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b="1"/>
                      <a:t>x</a:t>
                    </a:r>
                  </a:p>
                </p:txBody>
              </p:sp>
              <p:sp>
                <p:nvSpPr>
                  <p:cNvPr id="38" name="Text Box 4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30" y="3177"/>
                    <a:ext cx="466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b="1"/>
                      <a:t>p/p</a:t>
                    </a:r>
                    <a:r>
                      <a:rPr lang="en-US" altLang="en-US" b="1" baseline="-25000"/>
                      <a:t>o</a:t>
                    </a:r>
                  </a:p>
                </p:txBody>
              </p:sp>
              <p:sp>
                <p:nvSpPr>
                  <p:cNvPr id="39" name="Line 4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79" y="3504"/>
                    <a:ext cx="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" name="Text Box 4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01" y="3394"/>
                    <a:ext cx="246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200"/>
                      <a:t>1</a:t>
                    </a:r>
                  </a:p>
                </p:txBody>
              </p:sp>
              <p:sp>
                <p:nvSpPr>
                  <p:cNvPr id="41" name="Line 443"/>
                  <p:cNvSpPr>
                    <a:spLocks noChangeShapeType="1"/>
                  </p:cNvSpPr>
                  <p:nvPr/>
                </p:nvSpPr>
                <p:spPr bwMode="auto">
                  <a:xfrm>
                    <a:off x="4452" y="3342"/>
                    <a:ext cx="0" cy="1137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" name="Freeform 444"/>
                  <p:cNvSpPr>
                    <a:spLocks/>
                  </p:cNvSpPr>
                  <p:nvPr/>
                </p:nvSpPr>
                <p:spPr bwMode="auto">
                  <a:xfrm>
                    <a:off x="3690" y="3533"/>
                    <a:ext cx="1970" cy="797"/>
                  </a:xfrm>
                  <a:custGeom>
                    <a:avLst/>
                    <a:gdLst>
                      <a:gd name="T0" fmla="*/ 0 w 1931"/>
                      <a:gd name="T1" fmla="*/ 0 h 772"/>
                      <a:gd name="T2" fmla="*/ 176 w 1931"/>
                      <a:gd name="T3" fmla="*/ 32 h 772"/>
                      <a:gd name="T4" fmla="*/ 336 w 1931"/>
                      <a:gd name="T5" fmla="*/ 104 h 772"/>
                      <a:gd name="T6" fmla="*/ 560 w 1931"/>
                      <a:gd name="T7" fmla="*/ 240 h 772"/>
                      <a:gd name="T8" fmla="*/ 744 w 1931"/>
                      <a:gd name="T9" fmla="*/ 360 h 772"/>
                      <a:gd name="T10" fmla="*/ 915 w 1931"/>
                      <a:gd name="T11" fmla="*/ 491 h 772"/>
                      <a:gd name="T12" fmla="*/ 1203 w 1931"/>
                      <a:gd name="T13" fmla="*/ 626 h 772"/>
                      <a:gd name="T14" fmla="*/ 1587 w 1931"/>
                      <a:gd name="T15" fmla="*/ 733 h 772"/>
                      <a:gd name="T16" fmla="*/ 1781 w 1931"/>
                      <a:gd name="T17" fmla="*/ 767 h 772"/>
                      <a:gd name="T18" fmla="*/ 1931 w 1931"/>
                      <a:gd name="T19" fmla="*/ 767 h 7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931" h="772">
                        <a:moveTo>
                          <a:pt x="0" y="0"/>
                        </a:moveTo>
                        <a:cubicBezTo>
                          <a:pt x="29" y="5"/>
                          <a:pt x="120" y="15"/>
                          <a:pt x="176" y="32"/>
                        </a:cubicBezTo>
                        <a:cubicBezTo>
                          <a:pt x="232" y="49"/>
                          <a:pt x="272" y="69"/>
                          <a:pt x="336" y="104"/>
                        </a:cubicBezTo>
                        <a:cubicBezTo>
                          <a:pt x="400" y="139"/>
                          <a:pt x="492" y="197"/>
                          <a:pt x="560" y="240"/>
                        </a:cubicBezTo>
                        <a:cubicBezTo>
                          <a:pt x="628" y="283"/>
                          <a:pt x="685" y="318"/>
                          <a:pt x="744" y="360"/>
                        </a:cubicBezTo>
                        <a:cubicBezTo>
                          <a:pt x="803" y="402"/>
                          <a:pt x="839" y="447"/>
                          <a:pt x="915" y="491"/>
                        </a:cubicBezTo>
                        <a:cubicBezTo>
                          <a:pt x="991" y="535"/>
                          <a:pt x="1091" y="585"/>
                          <a:pt x="1203" y="626"/>
                        </a:cubicBezTo>
                        <a:cubicBezTo>
                          <a:pt x="1315" y="666"/>
                          <a:pt x="1491" y="710"/>
                          <a:pt x="1587" y="733"/>
                        </a:cubicBezTo>
                        <a:cubicBezTo>
                          <a:pt x="1683" y="756"/>
                          <a:pt x="1724" y="762"/>
                          <a:pt x="1781" y="767"/>
                        </a:cubicBezTo>
                        <a:cubicBezTo>
                          <a:pt x="1838" y="772"/>
                          <a:pt x="1900" y="767"/>
                          <a:pt x="1931" y="767"/>
                        </a:cubicBezTo>
                      </a:path>
                    </a:pathLst>
                  </a:custGeom>
                  <a:noFill/>
                  <a:ln w="28575" cmpd="sng">
                    <a:solidFill>
                      <a:srgbClr val="A8AB3D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" name="Line 445"/>
                  <p:cNvSpPr>
                    <a:spLocks noChangeShapeType="1"/>
                  </p:cNvSpPr>
                  <p:nvPr/>
                </p:nvSpPr>
                <p:spPr bwMode="auto">
                  <a:xfrm>
                    <a:off x="5506" y="3347"/>
                    <a:ext cx="0" cy="112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" name="Line 446"/>
                  <p:cNvSpPr>
                    <a:spLocks noChangeShapeType="1"/>
                  </p:cNvSpPr>
                  <p:nvPr/>
                </p:nvSpPr>
                <p:spPr bwMode="auto">
                  <a:xfrm>
                    <a:off x="3677" y="2689"/>
                    <a:ext cx="1839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45" name="Group 447"/>
                  <p:cNvGrpSpPr>
                    <a:grpSpLocks/>
                  </p:cNvGrpSpPr>
                  <p:nvPr/>
                </p:nvGrpSpPr>
                <p:grpSpPr bwMode="auto">
                  <a:xfrm>
                    <a:off x="3673" y="2107"/>
                    <a:ext cx="2008" cy="1168"/>
                    <a:chOff x="3798" y="2679"/>
                    <a:chExt cx="1969" cy="1715"/>
                  </a:xfrm>
                </p:grpSpPr>
                <p:sp>
                  <p:nvSpPr>
                    <p:cNvPr id="54" name="Line 44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8" y="2679"/>
                      <a:ext cx="0" cy="1715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5" name="Line 44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8" y="4394"/>
                      <a:ext cx="1969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6" name="Text Box 4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734" y="3307"/>
                    <a:ext cx="28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b="1"/>
                      <a:t>x</a:t>
                    </a:r>
                  </a:p>
                </p:txBody>
              </p:sp>
              <p:sp>
                <p:nvSpPr>
                  <p:cNvPr id="47" name="Text Box 4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0" y="1995"/>
                    <a:ext cx="465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b="1"/>
                      <a:t>M</a:t>
                    </a:r>
                    <a:endParaRPr lang="en-US" altLang="en-US" b="1" baseline="-25000"/>
                  </a:p>
                </p:txBody>
              </p:sp>
              <p:sp>
                <p:nvSpPr>
                  <p:cNvPr id="48" name="Line 45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77" y="2687"/>
                    <a:ext cx="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" name="Text Box 4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99" y="2575"/>
                    <a:ext cx="246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200"/>
                      <a:t>1</a:t>
                    </a:r>
                  </a:p>
                </p:txBody>
              </p:sp>
              <p:sp>
                <p:nvSpPr>
                  <p:cNvPr id="50" name="Line 454"/>
                  <p:cNvSpPr>
                    <a:spLocks noChangeShapeType="1"/>
                  </p:cNvSpPr>
                  <p:nvPr/>
                </p:nvSpPr>
                <p:spPr bwMode="auto">
                  <a:xfrm>
                    <a:off x="4450" y="2120"/>
                    <a:ext cx="0" cy="1159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Freeform 455"/>
                  <p:cNvSpPr>
                    <a:spLocks/>
                  </p:cNvSpPr>
                  <p:nvPr/>
                </p:nvSpPr>
                <p:spPr bwMode="auto">
                  <a:xfrm>
                    <a:off x="3682" y="2267"/>
                    <a:ext cx="1885" cy="977"/>
                  </a:xfrm>
                  <a:custGeom>
                    <a:avLst/>
                    <a:gdLst>
                      <a:gd name="T0" fmla="*/ 0 w 1848"/>
                      <a:gd name="T1" fmla="*/ 947 h 947"/>
                      <a:gd name="T2" fmla="*/ 224 w 1848"/>
                      <a:gd name="T3" fmla="*/ 899 h 947"/>
                      <a:gd name="T4" fmla="*/ 416 w 1848"/>
                      <a:gd name="T5" fmla="*/ 803 h 947"/>
                      <a:gd name="T6" fmla="*/ 584 w 1848"/>
                      <a:gd name="T7" fmla="*/ 675 h 947"/>
                      <a:gd name="T8" fmla="*/ 785 w 1848"/>
                      <a:gd name="T9" fmla="*/ 366 h 947"/>
                      <a:gd name="T10" fmla="*/ 832 w 1848"/>
                      <a:gd name="T11" fmla="*/ 315 h 947"/>
                      <a:gd name="T12" fmla="*/ 931 w 1848"/>
                      <a:gd name="T13" fmla="*/ 268 h 947"/>
                      <a:gd name="T14" fmla="*/ 1062 w 1848"/>
                      <a:gd name="T15" fmla="*/ 197 h 947"/>
                      <a:gd name="T16" fmla="*/ 1219 w 1848"/>
                      <a:gd name="T17" fmla="*/ 131 h 947"/>
                      <a:gd name="T18" fmla="*/ 1603 w 1848"/>
                      <a:gd name="T19" fmla="*/ 21 h 947"/>
                      <a:gd name="T20" fmla="*/ 1729 w 1848"/>
                      <a:gd name="T21" fmla="*/ 4 h 947"/>
                      <a:gd name="T22" fmla="*/ 1848 w 1848"/>
                      <a:gd name="T23" fmla="*/ 3 h 9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848" h="947">
                        <a:moveTo>
                          <a:pt x="0" y="947"/>
                        </a:moveTo>
                        <a:cubicBezTo>
                          <a:pt x="37" y="939"/>
                          <a:pt x="155" y="923"/>
                          <a:pt x="224" y="899"/>
                        </a:cubicBezTo>
                        <a:cubicBezTo>
                          <a:pt x="293" y="875"/>
                          <a:pt x="356" y="840"/>
                          <a:pt x="416" y="803"/>
                        </a:cubicBezTo>
                        <a:cubicBezTo>
                          <a:pt x="476" y="766"/>
                          <a:pt x="522" y="748"/>
                          <a:pt x="584" y="675"/>
                        </a:cubicBezTo>
                        <a:cubicBezTo>
                          <a:pt x="646" y="602"/>
                          <a:pt x="744" y="426"/>
                          <a:pt x="785" y="366"/>
                        </a:cubicBezTo>
                        <a:cubicBezTo>
                          <a:pt x="826" y="306"/>
                          <a:pt x="808" y="331"/>
                          <a:pt x="832" y="315"/>
                        </a:cubicBezTo>
                        <a:cubicBezTo>
                          <a:pt x="856" y="299"/>
                          <a:pt x="893" y="288"/>
                          <a:pt x="931" y="268"/>
                        </a:cubicBezTo>
                        <a:cubicBezTo>
                          <a:pt x="969" y="248"/>
                          <a:pt x="1014" y="220"/>
                          <a:pt x="1062" y="197"/>
                        </a:cubicBezTo>
                        <a:cubicBezTo>
                          <a:pt x="1110" y="174"/>
                          <a:pt x="1129" y="160"/>
                          <a:pt x="1219" y="131"/>
                        </a:cubicBezTo>
                        <a:cubicBezTo>
                          <a:pt x="1309" y="102"/>
                          <a:pt x="1518" y="42"/>
                          <a:pt x="1603" y="21"/>
                        </a:cubicBezTo>
                        <a:cubicBezTo>
                          <a:pt x="1688" y="0"/>
                          <a:pt x="1688" y="7"/>
                          <a:pt x="1729" y="4"/>
                        </a:cubicBezTo>
                        <a:cubicBezTo>
                          <a:pt x="1770" y="1"/>
                          <a:pt x="1823" y="3"/>
                          <a:pt x="1848" y="3"/>
                        </a:cubicBezTo>
                      </a:path>
                    </a:pathLst>
                  </a:custGeom>
                  <a:noFill/>
                  <a:ln w="28575" cmpd="sng">
                    <a:solidFill>
                      <a:srgbClr val="A8AB3D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" name="Line 456"/>
                  <p:cNvSpPr>
                    <a:spLocks noChangeShapeType="1"/>
                  </p:cNvSpPr>
                  <p:nvPr/>
                </p:nvSpPr>
                <p:spPr bwMode="auto">
                  <a:xfrm>
                    <a:off x="5504" y="2125"/>
                    <a:ext cx="0" cy="11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" name="Rectangle 457"/>
                  <p:cNvSpPr>
                    <a:spLocks noChangeArrowheads="1"/>
                  </p:cNvSpPr>
                  <p:nvPr/>
                </p:nvSpPr>
                <p:spPr bwMode="auto">
                  <a:xfrm>
                    <a:off x="5484" y="2230"/>
                    <a:ext cx="535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2000" b="1">
                        <a:solidFill>
                          <a:srgbClr val="A8AB3D"/>
                        </a:solidFill>
                      </a:rPr>
                      <a:t>M</a:t>
                    </a:r>
                    <a:r>
                      <a:rPr lang="en-US" altLang="en-US" sz="2000" b="1" baseline="-25000">
                        <a:solidFill>
                          <a:srgbClr val="A8AB3D"/>
                        </a:solidFill>
                      </a:rPr>
                      <a:t>es,sup</a:t>
                    </a:r>
                    <a:endParaRPr lang="en-US" altLang="en-US" sz="2000" b="1">
                      <a:solidFill>
                        <a:srgbClr val="A8AB3D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oup 458"/>
              <p:cNvGrpSpPr>
                <a:grpSpLocks/>
              </p:cNvGrpSpPr>
              <p:nvPr/>
            </p:nvGrpSpPr>
            <p:grpSpPr bwMode="auto">
              <a:xfrm>
                <a:off x="4448" y="1576"/>
                <a:ext cx="1669" cy="2338"/>
                <a:chOff x="4511" y="1552"/>
                <a:chExt cx="1636" cy="2265"/>
              </a:xfrm>
            </p:grpSpPr>
            <p:sp>
              <p:nvSpPr>
                <p:cNvPr id="24" name="Line 459"/>
                <p:cNvSpPr>
                  <a:spLocks noChangeShapeType="1"/>
                </p:cNvSpPr>
                <p:nvPr/>
              </p:nvSpPr>
              <p:spPr bwMode="auto">
                <a:xfrm flipV="1">
                  <a:off x="4656" y="1552"/>
                  <a:ext cx="0" cy="91"/>
                </a:xfrm>
                <a:prstGeom prst="line">
                  <a:avLst/>
                </a:prstGeom>
                <a:noFill/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5" name="Group 460"/>
                <p:cNvGrpSpPr>
                  <a:grpSpLocks/>
                </p:cNvGrpSpPr>
                <p:nvPr/>
              </p:nvGrpSpPr>
              <p:grpSpPr bwMode="auto">
                <a:xfrm>
                  <a:off x="4511" y="2648"/>
                  <a:ext cx="1636" cy="1169"/>
                  <a:chOff x="4511" y="2648"/>
                  <a:chExt cx="1636" cy="1169"/>
                </a:xfrm>
              </p:grpSpPr>
              <p:sp>
                <p:nvSpPr>
                  <p:cNvPr id="26" name="Freeform 461"/>
                  <p:cNvSpPr>
                    <a:spLocks/>
                  </p:cNvSpPr>
                  <p:nvPr/>
                </p:nvSpPr>
                <p:spPr bwMode="auto">
                  <a:xfrm>
                    <a:off x="4511" y="2648"/>
                    <a:ext cx="1035" cy="339"/>
                  </a:xfrm>
                  <a:custGeom>
                    <a:avLst/>
                    <a:gdLst>
                      <a:gd name="T0" fmla="*/ 0 w 1035"/>
                      <a:gd name="T1" fmla="*/ 0 h 339"/>
                      <a:gd name="T2" fmla="*/ 90 w 1035"/>
                      <a:gd name="T3" fmla="*/ 44 h 339"/>
                      <a:gd name="T4" fmla="*/ 337 w 1035"/>
                      <a:gd name="T5" fmla="*/ 200 h 339"/>
                      <a:gd name="T6" fmla="*/ 721 w 1035"/>
                      <a:gd name="T7" fmla="*/ 316 h 339"/>
                      <a:gd name="T8" fmla="*/ 1035 w 1035"/>
                      <a:gd name="T9" fmla="*/ 338 h 3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35" h="339">
                        <a:moveTo>
                          <a:pt x="0" y="0"/>
                        </a:moveTo>
                        <a:cubicBezTo>
                          <a:pt x="15" y="7"/>
                          <a:pt x="34" y="11"/>
                          <a:pt x="90" y="44"/>
                        </a:cubicBezTo>
                        <a:cubicBezTo>
                          <a:pt x="146" y="77"/>
                          <a:pt x="232" y="155"/>
                          <a:pt x="337" y="200"/>
                        </a:cubicBezTo>
                        <a:cubicBezTo>
                          <a:pt x="442" y="246"/>
                          <a:pt x="605" y="293"/>
                          <a:pt x="721" y="316"/>
                        </a:cubicBezTo>
                        <a:cubicBezTo>
                          <a:pt x="837" y="339"/>
                          <a:pt x="970" y="333"/>
                          <a:pt x="1035" y="338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" name="Freeform 462"/>
                  <p:cNvSpPr>
                    <a:spLocks/>
                  </p:cNvSpPr>
                  <p:nvPr/>
                </p:nvSpPr>
                <p:spPr bwMode="auto">
                  <a:xfrm>
                    <a:off x="4545" y="3644"/>
                    <a:ext cx="1178" cy="173"/>
                  </a:xfrm>
                  <a:custGeom>
                    <a:avLst/>
                    <a:gdLst>
                      <a:gd name="T0" fmla="*/ 0 w 1178"/>
                      <a:gd name="T1" fmla="*/ 173 h 173"/>
                      <a:gd name="T2" fmla="*/ 324 w 1178"/>
                      <a:gd name="T3" fmla="*/ 131 h 173"/>
                      <a:gd name="T4" fmla="*/ 786 w 1178"/>
                      <a:gd name="T5" fmla="*/ 28 h 173"/>
                      <a:gd name="T6" fmla="*/ 1028 w 1178"/>
                      <a:gd name="T7" fmla="*/ 4 h 173"/>
                      <a:gd name="T8" fmla="*/ 1178 w 1178"/>
                      <a:gd name="T9" fmla="*/ 4 h 17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78" h="173">
                        <a:moveTo>
                          <a:pt x="0" y="173"/>
                        </a:moveTo>
                        <a:cubicBezTo>
                          <a:pt x="54" y="166"/>
                          <a:pt x="193" y="155"/>
                          <a:pt x="324" y="131"/>
                        </a:cubicBezTo>
                        <a:cubicBezTo>
                          <a:pt x="455" y="107"/>
                          <a:pt x="669" y="50"/>
                          <a:pt x="786" y="28"/>
                        </a:cubicBezTo>
                        <a:cubicBezTo>
                          <a:pt x="903" y="7"/>
                          <a:pt x="963" y="8"/>
                          <a:pt x="1028" y="4"/>
                        </a:cubicBezTo>
                        <a:cubicBezTo>
                          <a:pt x="1093" y="0"/>
                          <a:pt x="1147" y="4"/>
                          <a:pt x="1178" y="4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" name="Rectangle 463"/>
                  <p:cNvSpPr>
                    <a:spLocks noChangeArrowheads="1"/>
                  </p:cNvSpPr>
                  <p:nvPr/>
                </p:nvSpPr>
                <p:spPr bwMode="auto">
                  <a:xfrm>
                    <a:off x="5519" y="2859"/>
                    <a:ext cx="524" cy="2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2000" b="1">
                        <a:solidFill>
                          <a:schemeClr val="accent2"/>
                        </a:solidFill>
                      </a:rPr>
                      <a:t>M</a:t>
                    </a:r>
                    <a:r>
                      <a:rPr lang="en-US" altLang="en-US" sz="2000" b="1" baseline="-25000">
                        <a:solidFill>
                          <a:schemeClr val="accent2"/>
                        </a:solidFill>
                      </a:rPr>
                      <a:t>es,sub</a:t>
                    </a:r>
                    <a:endParaRPr lang="en-US" altLang="en-US" sz="2000" b="1">
                      <a:solidFill>
                        <a:schemeClr val="accent2"/>
                      </a:solidFill>
                    </a:endParaRPr>
                  </a:p>
                </p:txBody>
              </p:sp>
              <p:sp>
                <p:nvSpPr>
                  <p:cNvPr id="29" name="Rectangle 464"/>
                  <p:cNvSpPr>
                    <a:spLocks noChangeArrowheads="1"/>
                  </p:cNvSpPr>
                  <p:nvPr/>
                </p:nvSpPr>
                <p:spPr bwMode="auto">
                  <a:xfrm>
                    <a:off x="5683" y="3488"/>
                    <a:ext cx="464" cy="2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2000" b="1">
                        <a:solidFill>
                          <a:schemeClr val="accent2"/>
                        </a:solidFill>
                      </a:rPr>
                      <a:t>p</a:t>
                    </a:r>
                    <a:r>
                      <a:rPr lang="en-US" altLang="en-US" sz="2000" b="1" baseline="-25000">
                        <a:solidFill>
                          <a:schemeClr val="accent2"/>
                        </a:solidFill>
                      </a:rPr>
                      <a:t>es,sub</a:t>
                    </a:r>
                  </a:p>
                </p:txBody>
              </p:sp>
            </p:grpSp>
          </p:grpSp>
          <p:grpSp>
            <p:nvGrpSpPr>
              <p:cNvPr id="14" name="Group 465"/>
              <p:cNvGrpSpPr>
                <a:grpSpLocks/>
              </p:cNvGrpSpPr>
              <p:nvPr/>
            </p:nvGrpSpPr>
            <p:grpSpPr bwMode="auto">
              <a:xfrm>
                <a:off x="4449" y="1139"/>
                <a:ext cx="1508" cy="3185"/>
                <a:chOff x="4512" y="1128"/>
                <a:chExt cx="1478" cy="3087"/>
              </a:xfrm>
            </p:grpSpPr>
            <p:sp>
              <p:nvSpPr>
                <p:cNvPr id="15" name="Line 466"/>
                <p:cNvSpPr>
                  <a:spLocks noChangeShapeType="1"/>
                </p:cNvSpPr>
                <p:nvPr/>
              </p:nvSpPr>
              <p:spPr bwMode="auto">
                <a:xfrm>
                  <a:off x="5544" y="1128"/>
                  <a:ext cx="0" cy="920"/>
                </a:xfrm>
                <a:prstGeom prst="line">
                  <a:avLst/>
                </a:prstGeom>
                <a:noFill/>
                <a:ln w="38100">
                  <a:solidFill>
                    <a:srgbClr val="008080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6" name="Group 467"/>
                <p:cNvGrpSpPr>
                  <a:grpSpLocks/>
                </p:cNvGrpSpPr>
                <p:nvPr/>
              </p:nvGrpSpPr>
              <p:grpSpPr bwMode="auto">
                <a:xfrm>
                  <a:off x="4512" y="2221"/>
                  <a:ext cx="1478" cy="1994"/>
                  <a:chOff x="4512" y="2221"/>
                  <a:chExt cx="1478" cy="1994"/>
                </a:xfrm>
              </p:grpSpPr>
              <p:grpSp>
                <p:nvGrpSpPr>
                  <p:cNvPr id="17" name="Group 468"/>
                  <p:cNvGrpSpPr>
                    <a:grpSpLocks/>
                  </p:cNvGrpSpPr>
                  <p:nvPr/>
                </p:nvGrpSpPr>
                <p:grpSpPr bwMode="auto">
                  <a:xfrm>
                    <a:off x="4520" y="3813"/>
                    <a:ext cx="1466" cy="402"/>
                    <a:chOff x="4520" y="3813"/>
                    <a:chExt cx="1466" cy="402"/>
                  </a:xfrm>
                </p:grpSpPr>
                <p:sp>
                  <p:nvSpPr>
                    <p:cNvPr id="21" name="Freeform 469"/>
                    <p:cNvSpPr>
                      <a:spLocks/>
                    </p:cNvSpPr>
                    <p:nvPr/>
                  </p:nvSpPr>
                  <p:spPr bwMode="auto">
                    <a:xfrm>
                      <a:off x="5549" y="3999"/>
                      <a:ext cx="150" cy="216"/>
                    </a:xfrm>
                    <a:custGeom>
                      <a:avLst/>
                      <a:gdLst>
                        <a:gd name="T0" fmla="*/ 0 w 150"/>
                        <a:gd name="T1" fmla="*/ 289 h 289"/>
                        <a:gd name="T2" fmla="*/ 0 w 150"/>
                        <a:gd name="T3" fmla="*/ 5 h 289"/>
                        <a:gd name="T4" fmla="*/ 150 w 150"/>
                        <a:gd name="T5" fmla="*/ 5 h 28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50" h="289">
                          <a:moveTo>
                            <a:pt x="0" y="289"/>
                          </a:moveTo>
                          <a:lnTo>
                            <a:pt x="0" y="5"/>
                          </a:lnTo>
                          <a:cubicBezTo>
                            <a:pt x="50" y="0"/>
                            <a:pt x="119" y="5"/>
                            <a:pt x="150" y="5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rgbClr val="00808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" name="Rectangle 4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18" y="3911"/>
                      <a:ext cx="368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altLang="en-US" sz="2000" b="1">
                          <a:solidFill>
                            <a:srgbClr val="008080"/>
                          </a:solidFill>
                        </a:rPr>
                        <a:t>p</a:t>
                      </a:r>
                      <a:r>
                        <a:rPr lang="en-US" altLang="en-US" sz="2000" b="1" baseline="-25000">
                          <a:solidFill>
                            <a:srgbClr val="008080"/>
                          </a:solidFill>
                        </a:rPr>
                        <a:t>e,sh</a:t>
                      </a:r>
                    </a:p>
                  </p:txBody>
                </p:sp>
                <p:sp>
                  <p:nvSpPr>
                    <p:cNvPr id="23" name="Freeform 471"/>
                    <p:cNvSpPr>
                      <a:spLocks/>
                    </p:cNvSpPr>
                    <p:nvPr/>
                  </p:nvSpPr>
                  <p:spPr bwMode="auto">
                    <a:xfrm>
                      <a:off x="4520" y="3813"/>
                      <a:ext cx="1032" cy="394"/>
                    </a:xfrm>
                    <a:custGeom>
                      <a:avLst/>
                      <a:gdLst>
                        <a:gd name="T0" fmla="*/ 0 w 1032"/>
                        <a:gd name="T1" fmla="*/ 0 h 528"/>
                        <a:gd name="T2" fmla="*/ 160 w 1032"/>
                        <a:gd name="T3" fmla="*/ 160 h 528"/>
                        <a:gd name="T4" fmla="*/ 352 w 1032"/>
                        <a:gd name="T5" fmla="*/ 304 h 528"/>
                        <a:gd name="T6" fmla="*/ 496 w 1032"/>
                        <a:gd name="T7" fmla="*/ 368 h 528"/>
                        <a:gd name="T8" fmla="*/ 704 w 1032"/>
                        <a:gd name="T9" fmla="*/ 456 h 528"/>
                        <a:gd name="T10" fmla="*/ 864 w 1032"/>
                        <a:gd name="T11" fmla="*/ 504 h 528"/>
                        <a:gd name="T12" fmla="*/ 1032 w 1032"/>
                        <a:gd name="T13" fmla="*/ 528 h 52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1032" h="528">
                          <a:moveTo>
                            <a:pt x="0" y="0"/>
                          </a:moveTo>
                          <a:cubicBezTo>
                            <a:pt x="27" y="27"/>
                            <a:pt x="101" y="109"/>
                            <a:pt x="160" y="160"/>
                          </a:cubicBezTo>
                          <a:cubicBezTo>
                            <a:pt x="219" y="211"/>
                            <a:pt x="296" y="269"/>
                            <a:pt x="352" y="304"/>
                          </a:cubicBezTo>
                          <a:cubicBezTo>
                            <a:pt x="408" y="339"/>
                            <a:pt x="437" y="343"/>
                            <a:pt x="496" y="368"/>
                          </a:cubicBezTo>
                          <a:cubicBezTo>
                            <a:pt x="555" y="393"/>
                            <a:pt x="643" y="433"/>
                            <a:pt x="704" y="456"/>
                          </a:cubicBezTo>
                          <a:cubicBezTo>
                            <a:pt x="765" y="479"/>
                            <a:pt x="809" y="492"/>
                            <a:pt x="864" y="504"/>
                          </a:cubicBezTo>
                          <a:cubicBezTo>
                            <a:pt x="919" y="516"/>
                            <a:pt x="975" y="522"/>
                            <a:pt x="1032" y="528"/>
                          </a:cubicBezTo>
                        </a:path>
                      </a:pathLst>
                    </a:custGeom>
                    <a:noFill/>
                    <a:ln w="38100" cap="flat" cmpd="sng">
                      <a:solidFill>
                        <a:srgbClr val="008080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8" name="Freeform 472"/>
                  <p:cNvSpPr>
                    <a:spLocks/>
                  </p:cNvSpPr>
                  <p:nvPr/>
                </p:nvSpPr>
                <p:spPr bwMode="auto">
                  <a:xfrm>
                    <a:off x="5543" y="2233"/>
                    <a:ext cx="40" cy="573"/>
                  </a:xfrm>
                  <a:custGeom>
                    <a:avLst/>
                    <a:gdLst>
                      <a:gd name="T0" fmla="*/ 0 w 41"/>
                      <a:gd name="T1" fmla="*/ 0 h 762"/>
                      <a:gd name="T2" fmla="*/ 0 w 41"/>
                      <a:gd name="T3" fmla="*/ 762 h 762"/>
                      <a:gd name="T4" fmla="*/ 41 w 41"/>
                      <a:gd name="T5" fmla="*/ 762 h 7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1" h="762">
                        <a:moveTo>
                          <a:pt x="0" y="0"/>
                        </a:moveTo>
                        <a:lnTo>
                          <a:pt x="0" y="762"/>
                        </a:lnTo>
                        <a:lnTo>
                          <a:pt x="41" y="762"/>
                        </a:lnTo>
                      </a:path>
                    </a:pathLst>
                  </a:custGeom>
                  <a:noFill/>
                  <a:ln w="28575" cmpd="sng">
                    <a:solidFill>
                      <a:srgbClr val="00808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" name="Rectangle 473"/>
                  <p:cNvSpPr>
                    <a:spLocks noChangeArrowheads="1"/>
                  </p:cNvSpPr>
                  <p:nvPr/>
                </p:nvSpPr>
                <p:spPr bwMode="auto">
                  <a:xfrm>
                    <a:off x="5561" y="2684"/>
                    <a:ext cx="429" cy="2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2000" b="1">
                        <a:solidFill>
                          <a:srgbClr val="008080"/>
                        </a:solidFill>
                      </a:rPr>
                      <a:t>M</a:t>
                    </a:r>
                    <a:r>
                      <a:rPr lang="en-US" altLang="en-US" sz="2000" b="1" baseline="-25000">
                        <a:solidFill>
                          <a:srgbClr val="008080"/>
                        </a:solidFill>
                      </a:rPr>
                      <a:t>e,sh</a:t>
                    </a:r>
                  </a:p>
                </p:txBody>
              </p:sp>
              <p:sp>
                <p:nvSpPr>
                  <p:cNvPr id="20" name="Freeform 474"/>
                  <p:cNvSpPr>
                    <a:spLocks/>
                  </p:cNvSpPr>
                  <p:nvPr/>
                </p:nvSpPr>
                <p:spPr bwMode="auto">
                  <a:xfrm>
                    <a:off x="4512" y="2221"/>
                    <a:ext cx="1032" cy="402"/>
                  </a:xfrm>
                  <a:custGeom>
                    <a:avLst/>
                    <a:gdLst>
                      <a:gd name="T0" fmla="*/ 0 w 1032"/>
                      <a:gd name="T1" fmla="*/ 402 h 402"/>
                      <a:gd name="T2" fmla="*/ 90 w 1032"/>
                      <a:gd name="T3" fmla="*/ 333 h 402"/>
                      <a:gd name="T4" fmla="*/ 208 w 1032"/>
                      <a:gd name="T5" fmla="*/ 250 h 402"/>
                      <a:gd name="T6" fmla="*/ 408 w 1032"/>
                      <a:gd name="T7" fmla="*/ 146 h 402"/>
                      <a:gd name="T8" fmla="*/ 624 w 1032"/>
                      <a:gd name="T9" fmla="*/ 73 h 402"/>
                      <a:gd name="T10" fmla="*/ 816 w 1032"/>
                      <a:gd name="T11" fmla="*/ 24 h 402"/>
                      <a:gd name="T12" fmla="*/ 904 w 1032"/>
                      <a:gd name="T13" fmla="*/ 6 h 402"/>
                      <a:gd name="T14" fmla="*/ 1032 w 1032"/>
                      <a:gd name="T15" fmla="*/ 0 h 4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1032" h="402">
                        <a:moveTo>
                          <a:pt x="0" y="402"/>
                        </a:moveTo>
                        <a:cubicBezTo>
                          <a:pt x="15" y="391"/>
                          <a:pt x="55" y="358"/>
                          <a:pt x="90" y="333"/>
                        </a:cubicBezTo>
                        <a:cubicBezTo>
                          <a:pt x="125" y="308"/>
                          <a:pt x="155" y="281"/>
                          <a:pt x="208" y="250"/>
                        </a:cubicBezTo>
                        <a:cubicBezTo>
                          <a:pt x="261" y="219"/>
                          <a:pt x="339" y="176"/>
                          <a:pt x="408" y="146"/>
                        </a:cubicBezTo>
                        <a:cubicBezTo>
                          <a:pt x="477" y="116"/>
                          <a:pt x="556" y="94"/>
                          <a:pt x="624" y="73"/>
                        </a:cubicBezTo>
                        <a:cubicBezTo>
                          <a:pt x="692" y="53"/>
                          <a:pt x="769" y="36"/>
                          <a:pt x="816" y="24"/>
                        </a:cubicBezTo>
                        <a:cubicBezTo>
                          <a:pt x="863" y="13"/>
                          <a:pt x="868" y="10"/>
                          <a:pt x="904" y="6"/>
                        </a:cubicBezTo>
                        <a:cubicBezTo>
                          <a:pt x="940" y="2"/>
                          <a:pt x="986" y="1"/>
                          <a:pt x="1032" y="0"/>
                        </a:cubicBezTo>
                      </a:path>
                    </a:pathLst>
                  </a:custGeom>
                  <a:noFill/>
                  <a:ln w="38100" cap="flat" cmpd="sng">
                    <a:solidFill>
                      <a:srgbClr val="008080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9" name="Text Box 477"/>
            <p:cNvSpPr txBox="1">
              <a:spLocks noChangeArrowheads="1"/>
            </p:cNvSpPr>
            <p:nvPr/>
          </p:nvSpPr>
          <p:spPr bwMode="auto">
            <a:xfrm>
              <a:off x="5307" y="3462"/>
              <a:ext cx="8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M&lt;1, isen.</a:t>
              </a:r>
            </a:p>
          </p:txBody>
        </p:sp>
        <p:sp>
          <p:nvSpPr>
            <p:cNvPr id="10" name="Text Box 479"/>
            <p:cNvSpPr txBox="1">
              <a:spLocks noChangeArrowheads="1"/>
            </p:cNvSpPr>
            <p:nvPr/>
          </p:nvSpPr>
          <p:spPr bwMode="auto">
            <a:xfrm>
              <a:off x="5313" y="3828"/>
              <a:ext cx="8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M&lt;1, shock</a:t>
              </a:r>
            </a:p>
          </p:txBody>
        </p:sp>
      </p:grpSp>
      <p:sp>
        <p:nvSpPr>
          <p:cNvPr id="71" name="Text Box 481"/>
          <p:cNvSpPr txBox="1">
            <a:spLocks noChangeArrowheads="1"/>
          </p:cNvSpPr>
          <p:nvPr/>
        </p:nvSpPr>
        <p:spPr bwMode="auto">
          <a:xfrm>
            <a:off x="8642350" y="6091237"/>
            <a:ext cx="42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993300"/>
                </a:solidFill>
              </a:rPr>
              <a:t>U</a:t>
            </a:r>
          </a:p>
        </p:txBody>
      </p:sp>
      <p:sp>
        <p:nvSpPr>
          <p:cNvPr id="72" name="Text Box 486"/>
          <p:cNvSpPr txBox="1">
            <a:spLocks noChangeArrowheads="1"/>
          </p:cNvSpPr>
          <p:nvPr/>
        </p:nvSpPr>
        <p:spPr bwMode="auto">
          <a:xfrm>
            <a:off x="8642350" y="5756275"/>
            <a:ext cx="42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993300"/>
                </a:solidFill>
              </a:rPr>
              <a:t>O</a:t>
            </a:r>
          </a:p>
        </p:txBody>
      </p:sp>
      <p:sp>
        <p:nvSpPr>
          <p:cNvPr id="73" name="Line 487"/>
          <p:cNvSpPr>
            <a:spLocks noChangeShapeType="1"/>
          </p:cNvSpPr>
          <p:nvPr/>
        </p:nvSpPr>
        <p:spPr bwMode="auto">
          <a:xfrm>
            <a:off x="8164513" y="6169025"/>
            <a:ext cx="827087" cy="0"/>
          </a:xfrm>
          <a:prstGeom prst="line">
            <a:avLst/>
          </a:prstGeom>
          <a:noFill/>
          <a:ln w="12700">
            <a:solidFill>
              <a:srgbClr val="9933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1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 Expanded Nozzles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14" y="990600"/>
            <a:ext cx="4623486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Start with 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&lt;</a:t>
            </a:r>
            <a:r>
              <a:rPr lang="en-US" dirty="0" err="1"/>
              <a:t>P</a:t>
            </a:r>
            <a:r>
              <a:rPr lang="en-US" baseline="-25000" dirty="0" err="1"/>
              <a:t>es,sub</a:t>
            </a:r>
            <a:endParaRPr lang="en-US" baseline="-25000" dirty="0"/>
          </a:p>
          <a:p>
            <a:pPr lvl="1"/>
            <a:r>
              <a:rPr lang="en-US" dirty="0"/>
              <a:t>Under expanded case</a:t>
            </a:r>
          </a:p>
          <a:p>
            <a:pPr lvl="1"/>
            <a:r>
              <a:rPr lang="en-US" dirty="0" err="1"/>
              <a:t>P</a:t>
            </a:r>
            <a:r>
              <a:rPr lang="en-US" baseline="-25000" dirty="0" err="1"/>
              <a:t>e</a:t>
            </a:r>
            <a:r>
              <a:rPr lang="en-US" dirty="0"/>
              <a:t>&gt;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 (not enough expansion has occurred)</a:t>
            </a:r>
          </a:p>
          <a:p>
            <a:r>
              <a:rPr lang="en-US" dirty="0"/>
              <a:t>So boundary condition at exit requires a supersonic expansion process</a:t>
            </a:r>
          </a:p>
          <a:p>
            <a:pPr lvl="1"/>
            <a:r>
              <a:rPr lang="en-US" dirty="0"/>
              <a:t>2-D </a:t>
            </a:r>
            <a:r>
              <a:rPr lang="en-US" dirty="0" err="1"/>
              <a:t>Prandtl</a:t>
            </a:r>
            <a:r>
              <a:rPr lang="en-US" dirty="0"/>
              <a:t>-Meyer flow</a:t>
            </a:r>
          </a:p>
          <a:p>
            <a:pPr lvl="1"/>
            <a:r>
              <a:rPr lang="en-US" dirty="0"/>
              <a:t>Flow turns, pressure drops to back pressure</a:t>
            </a:r>
          </a:p>
          <a:p>
            <a:pPr lvl="1"/>
            <a:r>
              <a:rPr lang="en-US" dirty="0"/>
              <a:t>But flow must not cross centerline (symmetry line; like a wall)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7" name="Group 67"/>
          <p:cNvGrpSpPr>
            <a:grpSpLocks/>
          </p:cNvGrpSpPr>
          <p:nvPr/>
        </p:nvGrpSpPr>
        <p:grpSpPr bwMode="auto">
          <a:xfrm>
            <a:off x="4046538" y="1181100"/>
            <a:ext cx="4716462" cy="2360612"/>
            <a:chOff x="3275" y="3177"/>
            <a:chExt cx="2971" cy="1487"/>
          </a:xfrm>
        </p:grpSpPr>
        <p:sp>
          <p:nvSpPr>
            <p:cNvPr id="8" name="Rectangle 19"/>
            <p:cNvSpPr>
              <a:spLocks noChangeArrowheads="1"/>
            </p:cNvSpPr>
            <p:nvPr/>
          </p:nvSpPr>
          <p:spPr bwMode="auto">
            <a:xfrm>
              <a:off x="5663" y="4218"/>
              <a:ext cx="4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A8AB3D"/>
                  </a:solidFill>
                </a:rPr>
                <a:t>p</a:t>
              </a:r>
              <a:r>
                <a:rPr lang="en-US" altLang="en-US" sz="2000" b="1" baseline="-25000">
                  <a:solidFill>
                    <a:srgbClr val="A8AB3D"/>
                  </a:solidFill>
                </a:rPr>
                <a:t>es,sup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3789" y="3847"/>
              <a:ext cx="5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p*/p</a:t>
              </a:r>
              <a:r>
                <a:rPr lang="en-US" altLang="en-US" b="1" baseline="-25000"/>
                <a:t>o</a:t>
              </a:r>
            </a:p>
          </p:txBody>
        </p:sp>
        <p:sp>
          <p:nvSpPr>
            <p:cNvPr id="10" name="Line 24"/>
            <p:cNvSpPr>
              <a:spLocks noChangeShapeType="1"/>
            </p:cNvSpPr>
            <p:nvPr/>
          </p:nvSpPr>
          <p:spPr bwMode="auto">
            <a:xfrm>
              <a:off x="3724" y="3900"/>
              <a:ext cx="18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3720" y="3329"/>
              <a:ext cx="2008" cy="1146"/>
              <a:chOff x="3798" y="2679"/>
              <a:chExt cx="1969" cy="1715"/>
            </a:xfrm>
          </p:grpSpPr>
          <p:sp>
            <p:nvSpPr>
              <p:cNvPr id="27" name="Line 26"/>
              <p:cNvSpPr>
                <a:spLocks noChangeShapeType="1"/>
              </p:cNvSpPr>
              <p:nvPr/>
            </p:nvSpPr>
            <p:spPr bwMode="auto">
              <a:xfrm flipV="1">
                <a:off x="3798" y="2679"/>
                <a:ext cx="0" cy="17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27"/>
              <p:cNvSpPr>
                <a:spLocks noChangeShapeType="1"/>
              </p:cNvSpPr>
              <p:nvPr/>
            </p:nvSpPr>
            <p:spPr bwMode="auto">
              <a:xfrm>
                <a:off x="3798" y="4394"/>
                <a:ext cx="196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Text Box 28"/>
            <p:cNvSpPr txBox="1">
              <a:spLocks noChangeArrowheads="1"/>
            </p:cNvSpPr>
            <p:nvPr/>
          </p:nvSpPr>
          <p:spPr bwMode="auto">
            <a:xfrm>
              <a:off x="5782" y="4376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x</a:t>
              </a:r>
            </a:p>
          </p:txBody>
        </p:sp>
        <p:sp>
          <p:nvSpPr>
            <p:cNvPr id="13" name="Text Box 29"/>
            <p:cNvSpPr txBox="1">
              <a:spLocks noChangeArrowheads="1"/>
            </p:cNvSpPr>
            <p:nvPr/>
          </p:nvSpPr>
          <p:spPr bwMode="auto">
            <a:xfrm>
              <a:off x="3275" y="3177"/>
              <a:ext cx="4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p/p</a:t>
              </a:r>
              <a:r>
                <a:rPr lang="en-US" altLang="en-US" b="1" baseline="-25000"/>
                <a:t>o</a:t>
              </a:r>
            </a:p>
          </p:txBody>
        </p:sp>
        <p:sp>
          <p:nvSpPr>
            <p:cNvPr id="14" name="Line 30"/>
            <p:cNvSpPr>
              <a:spLocks noChangeShapeType="1"/>
            </p:cNvSpPr>
            <p:nvPr/>
          </p:nvSpPr>
          <p:spPr bwMode="auto">
            <a:xfrm flipH="1">
              <a:off x="3624" y="3504"/>
              <a:ext cx="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31"/>
            <p:cNvSpPr txBox="1">
              <a:spLocks noChangeArrowheads="1"/>
            </p:cNvSpPr>
            <p:nvPr/>
          </p:nvSpPr>
          <p:spPr bwMode="auto">
            <a:xfrm>
              <a:off x="3446" y="3394"/>
              <a:ext cx="24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/>
                <a:t>1</a:t>
              </a: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4497" y="3342"/>
              <a:ext cx="0" cy="113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>
              <a:spLocks/>
            </p:cNvSpPr>
            <p:nvPr/>
          </p:nvSpPr>
          <p:spPr bwMode="auto">
            <a:xfrm>
              <a:off x="3735" y="3533"/>
              <a:ext cx="1970" cy="797"/>
            </a:xfrm>
            <a:custGeom>
              <a:avLst/>
              <a:gdLst>
                <a:gd name="T0" fmla="*/ 0 w 1931"/>
                <a:gd name="T1" fmla="*/ 0 h 772"/>
                <a:gd name="T2" fmla="*/ 176 w 1931"/>
                <a:gd name="T3" fmla="*/ 32 h 772"/>
                <a:gd name="T4" fmla="*/ 336 w 1931"/>
                <a:gd name="T5" fmla="*/ 104 h 772"/>
                <a:gd name="T6" fmla="*/ 560 w 1931"/>
                <a:gd name="T7" fmla="*/ 240 h 772"/>
                <a:gd name="T8" fmla="*/ 744 w 1931"/>
                <a:gd name="T9" fmla="*/ 360 h 772"/>
                <a:gd name="T10" fmla="*/ 915 w 1931"/>
                <a:gd name="T11" fmla="*/ 491 h 772"/>
                <a:gd name="T12" fmla="*/ 1203 w 1931"/>
                <a:gd name="T13" fmla="*/ 626 h 772"/>
                <a:gd name="T14" fmla="*/ 1587 w 1931"/>
                <a:gd name="T15" fmla="*/ 733 h 772"/>
                <a:gd name="T16" fmla="*/ 1781 w 1931"/>
                <a:gd name="T17" fmla="*/ 767 h 772"/>
                <a:gd name="T18" fmla="*/ 1931 w 1931"/>
                <a:gd name="T19" fmla="*/ 767 h 7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31" h="772">
                  <a:moveTo>
                    <a:pt x="0" y="0"/>
                  </a:moveTo>
                  <a:cubicBezTo>
                    <a:pt x="29" y="5"/>
                    <a:pt x="120" y="15"/>
                    <a:pt x="176" y="32"/>
                  </a:cubicBezTo>
                  <a:cubicBezTo>
                    <a:pt x="232" y="49"/>
                    <a:pt x="272" y="69"/>
                    <a:pt x="336" y="104"/>
                  </a:cubicBezTo>
                  <a:cubicBezTo>
                    <a:pt x="400" y="139"/>
                    <a:pt x="492" y="197"/>
                    <a:pt x="560" y="240"/>
                  </a:cubicBezTo>
                  <a:cubicBezTo>
                    <a:pt x="628" y="283"/>
                    <a:pt x="685" y="318"/>
                    <a:pt x="744" y="360"/>
                  </a:cubicBezTo>
                  <a:cubicBezTo>
                    <a:pt x="803" y="402"/>
                    <a:pt x="839" y="447"/>
                    <a:pt x="915" y="491"/>
                  </a:cubicBezTo>
                  <a:cubicBezTo>
                    <a:pt x="991" y="535"/>
                    <a:pt x="1091" y="585"/>
                    <a:pt x="1203" y="626"/>
                  </a:cubicBezTo>
                  <a:cubicBezTo>
                    <a:pt x="1315" y="666"/>
                    <a:pt x="1491" y="710"/>
                    <a:pt x="1587" y="733"/>
                  </a:cubicBezTo>
                  <a:cubicBezTo>
                    <a:pt x="1683" y="756"/>
                    <a:pt x="1724" y="762"/>
                    <a:pt x="1781" y="767"/>
                  </a:cubicBezTo>
                  <a:cubicBezTo>
                    <a:pt x="1838" y="772"/>
                    <a:pt x="1900" y="767"/>
                    <a:pt x="1931" y="767"/>
                  </a:cubicBezTo>
                </a:path>
              </a:pathLst>
            </a:custGeom>
            <a:noFill/>
            <a:ln w="28575" cmpd="sng">
              <a:solidFill>
                <a:srgbClr val="A8AB3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34"/>
            <p:cNvSpPr>
              <a:spLocks noChangeShapeType="1"/>
            </p:cNvSpPr>
            <p:nvPr/>
          </p:nvSpPr>
          <p:spPr bwMode="auto">
            <a:xfrm>
              <a:off x="5551" y="3347"/>
              <a:ext cx="0" cy="11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51"/>
            <p:cNvSpPr>
              <a:spLocks/>
            </p:cNvSpPr>
            <p:nvPr/>
          </p:nvSpPr>
          <p:spPr bwMode="auto">
            <a:xfrm>
              <a:off x="4528" y="3735"/>
              <a:ext cx="1201" cy="179"/>
            </a:xfrm>
            <a:custGeom>
              <a:avLst/>
              <a:gdLst>
                <a:gd name="T0" fmla="*/ 0 w 1178"/>
                <a:gd name="T1" fmla="*/ 173 h 173"/>
                <a:gd name="T2" fmla="*/ 324 w 1178"/>
                <a:gd name="T3" fmla="*/ 131 h 173"/>
                <a:gd name="T4" fmla="*/ 786 w 1178"/>
                <a:gd name="T5" fmla="*/ 28 h 173"/>
                <a:gd name="T6" fmla="*/ 1028 w 1178"/>
                <a:gd name="T7" fmla="*/ 4 h 173"/>
                <a:gd name="T8" fmla="*/ 1178 w 1178"/>
                <a:gd name="T9" fmla="*/ 4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8" h="173">
                  <a:moveTo>
                    <a:pt x="0" y="173"/>
                  </a:moveTo>
                  <a:cubicBezTo>
                    <a:pt x="54" y="166"/>
                    <a:pt x="193" y="155"/>
                    <a:pt x="324" y="131"/>
                  </a:cubicBezTo>
                  <a:cubicBezTo>
                    <a:pt x="455" y="107"/>
                    <a:pt x="669" y="50"/>
                    <a:pt x="786" y="28"/>
                  </a:cubicBezTo>
                  <a:cubicBezTo>
                    <a:pt x="903" y="7"/>
                    <a:pt x="963" y="8"/>
                    <a:pt x="1028" y="4"/>
                  </a:cubicBezTo>
                  <a:cubicBezTo>
                    <a:pt x="1093" y="0"/>
                    <a:pt x="1147" y="4"/>
                    <a:pt x="1178" y="4"/>
                  </a:cubicBez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53"/>
            <p:cNvSpPr>
              <a:spLocks noChangeArrowheads="1"/>
            </p:cNvSpPr>
            <p:nvPr/>
          </p:nvSpPr>
          <p:spPr bwMode="auto">
            <a:xfrm>
              <a:off x="5689" y="3574"/>
              <a:ext cx="4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chemeClr val="accent2"/>
                  </a:solidFill>
                </a:rPr>
                <a:t>p</a:t>
              </a:r>
              <a:r>
                <a:rPr lang="en-US" altLang="en-US" sz="2000" b="1" baseline="-25000">
                  <a:solidFill>
                    <a:schemeClr val="accent2"/>
                  </a:solidFill>
                </a:rPr>
                <a:t>es,sub</a:t>
              </a:r>
            </a:p>
          </p:txBody>
        </p:sp>
        <p:grpSp>
          <p:nvGrpSpPr>
            <p:cNvPr id="21" name="Group 57"/>
            <p:cNvGrpSpPr>
              <a:grpSpLocks/>
            </p:cNvGrpSpPr>
            <p:nvPr/>
          </p:nvGrpSpPr>
          <p:grpSpPr bwMode="auto">
            <a:xfrm>
              <a:off x="4502" y="3909"/>
              <a:ext cx="1496" cy="415"/>
              <a:chOff x="4520" y="3813"/>
              <a:chExt cx="1466" cy="402"/>
            </a:xfrm>
          </p:grpSpPr>
          <p:sp>
            <p:nvSpPr>
              <p:cNvPr id="24" name="Freeform 58"/>
              <p:cNvSpPr>
                <a:spLocks/>
              </p:cNvSpPr>
              <p:nvPr/>
            </p:nvSpPr>
            <p:spPr bwMode="auto">
              <a:xfrm>
                <a:off x="5549" y="3999"/>
                <a:ext cx="150" cy="216"/>
              </a:xfrm>
              <a:custGeom>
                <a:avLst/>
                <a:gdLst>
                  <a:gd name="T0" fmla="*/ 0 w 150"/>
                  <a:gd name="T1" fmla="*/ 289 h 289"/>
                  <a:gd name="T2" fmla="*/ 0 w 150"/>
                  <a:gd name="T3" fmla="*/ 5 h 289"/>
                  <a:gd name="T4" fmla="*/ 150 w 150"/>
                  <a:gd name="T5" fmla="*/ 5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289">
                    <a:moveTo>
                      <a:pt x="0" y="289"/>
                    </a:moveTo>
                    <a:lnTo>
                      <a:pt x="0" y="5"/>
                    </a:lnTo>
                    <a:cubicBezTo>
                      <a:pt x="50" y="0"/>
                      <a:pt x="119" y="5"/>
                      <a:pt x="150" y="5"/>
                    </a:cubicBezTo>
                  </a:path>
                </a:pathLst>
              </a:custGeom>
              <a:noFill/>
              <a:ln w="28575" cmpd="sng">
                <a:solidFill>
                  <a:srgbClr val="0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Rectangle 59"/>
              <p:cNvSpPr>
                <a:spLocks noChangeArrowheads="1"/>
              </p:cNvSpPr>
              <p:nvPr/>
            </p:nvSpPr>
            <p:spPr bwMode="auto">
              <a:xfrm>
                <a:off x="5618" y="3911"/>
                <a:ext cx="368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008080"/>
                    </a:solidFill>
                  </a:rPr>
                  <a:t>p</a:t>
                </a:r>
                <a:r>
                  <a:rPr lang="en-US" altLang="en-US" sz="2000" b="1" baseline="-25000">
                    <a:solidFill>
                      <a:srgbClr val="008080"/>
                    </a:solidFill>
                  </a:rPr>
                  <a:t>e,sh</a:t>
                </a:r>
              </a:p>
            </p:txBody>
          </p:sp>
          <p:sp>
            <p:nvSpPr>
              <p:cNvPr id="26" name="Freeform 60"/>
              <p:cNvSpPr>
                <a:spLocks/>
              </p:cNvSpPr>
              <p:nvPr/>
            </p:nvSpPr>
            <p:spPr bwMode="auto">
              <a:xfrm>
                <a:off x="4520" y="3813"/>
                <a:ext cx="1032" cy="394"/>
              </a:xfrm>
              <a:custGeom>
                <a:avLst/>
                <a:gdLst>
                  <a:gd name="T0" fmla="*/ 0 w 1032"/>
                  <a:gd name="T1" fmla="*/ 0 h 528"/>
                  <a:gd name="T2" fmla="*/ 160 w 1032"/>
                  <a:gd name="T3" fmla="*/ 160 h 528"/>
                  <a:gd name="T4" fmla="*/ 352 w 1032"/>
                  <a:gd name="T5" fmla="*/ 304 h 528"/>
                  <a:gd name="T6" fmla="*/ 496 w 1032"/>
                  <a:gd name="T7" fmla="*/ 368 h 528"/>
                  <a:gd name="T8" fmla="*/ 704 w 1032"/>
                  <a:gd name="T9" fmla="*/ 456 h 528"/>
                  <a:gd name="T10" fmla="*/ 864 w 1032"/>
                  <a:gd name="T11" fmla="*/ 504 h 528"/>
                  <a:gd name="T12" fmla="*/ 1032 w 1032"/>
                  <a:gd name="T13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32" h="528">
                    <a:moveTo>
                      <a:pt x="0" y="0"/>
                    </a:moveTo>
                    <a:cubicBezTo>
                      <a:pt x="27" y="27"/>
                      <a:pt x="101" y="109"/>
                      <a:pt x="160" y="160"/>
                    </a:cubicBezTo>
                    <a:cubicBezTo>
                      <a:pt x="219" y="211"/>
                      <a:pt x="296" y="269"/>
                      <a:pt x="352" y="304"/>
                    </a:cubicBezTo>
                    <a:cubicBezTo>
                      <a:pt x="408" y="339"/>
                      <a:pt x="437" y="343"/>
                      <a:pt x="496" y="368"/>
                    </a:cubicBezTo>
                    <a:cubicBezTo>
                      <a:pt x="555" y="393"/>
                      <a:pt x="643" y="433"/>
                      <a:pt x="704" y="456"/>
                    </a:cubicBezTo>
                    <a:cubicBezTo>
                      <a:pt x="765" y="479"/>
                      <a:pt x="809" y="492"/>
                      <a:pt x="864" y="504"/>
                    </a:cubicBezTo>
                    <a:cubicBezTo>
                      <a:pt x="919" y="516"/>
                      <a:pt x="975" y="522"/>
                      <a:pt x="1032" y="528"/>
                    </a:cubicBezTo>
                  </a:path>
                </a:pathLst>
              </a:custGeom>
              <a:noFill/>
              <a:ln w="38100" cap="flat" cmpd="sng">
                <a:solidFill>
                  <a:srgbClr val="00808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" name="Text Box 65"/>
            <p:cNvSpPr txBox="1">
              <a:spLocks noChangeArrowheads="1"/>
            </p:cNvSpPr>
            <p:nvPr/>
          </p:nvSpPr>
          <p:spPr bwMode="auto">
            <a:xfrm>
              <a:off x="5352" y="3462"/>
              <a:ext cx="8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M&lt;1, isen.</a:t>
              </a:r>
            </a:p>
          </p:txBody>
        </p:sp>
        <p:sp>
          <p:nvSpPr>
            <p:cNvPr id="23" name="Text Box 66"/>
            <p:cNvSpPr txBox="1">
              <a:spLocks noChangeArrowheads="1"/>
            </p:cNvSpPr>
            <p:nvPr/>
          </p:nvSpPr>
          <p:spPr bwMode="auto">
            <a:xfrm>
              <a:off x="5358" y="3828"/>
              <a:ext cx="8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M&lt;1, shock</a:t>
              </a:r>
            </a:p>
          </p:txBody>
        </p:sp>
      </p:grpSp>
      <p:sp>
        <p:nvSpPr>
          <p:cNvPr id="29" name="Text Box 68"/>
          <p:cNvSpPr txBox="1">
            <a:spLocks noChangeArrowheads="1"/>
          </p:cNvSpPr>
          <p:nvPr/>
        </p:nvSpPr>
        <p:spPr bwMode="auto">
          <a:xfrm>
            <a:off x="8413750" y="2938462"/>
            <a:ext cx="42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993300"/>
                </a:solidFill>
              </a:rPr>
              <a:t>U</a:t>
            </a:r>
          </a:p>
        </p:txBody>
      </p:sp>
      <p:sp>
        <p:nvSpPr>
          <p:cNvPr id="30" name="Line 70"/>
          <p:cNvSpPr>
            <a:spLocks noChangeShapeType="1"/>
          </p:cNvSpPr>
          <p:nvPr/>
        </p:nvSpPr>
        <p:spPr bwMode="auto">
          <a:xfrm>
            <a:off x="7905750" y="3005137"/>
            <a:ext cx="755650" cy="0"/>
          </a:xfrm>
          <a:prstGeom prst="line">
            <a:avLst/>
          </a:prstGeom>
          <a:noFill/>
          <a:ln w="9525">
            <a:solidFill>
              <a:srgbClr val="9933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" name="Group 125"/>
          <p:cNvGrpSpPr>
            <a:grpSpLocks/>
          </p:cNvGrpSpPr>
          <p:nvPr/>
        </p:nvGrpSpPr>
        <p:grpSpPr bwMode="auto">
          <a:xfrm>
            <a:off x="4972050" y="4179887"/>
            <a:ext cx="3733800" cy="2149475"/>
            <a:chOff x="3762" y="2954"/>
            <a:chExt cx="2352" cy="1354"/>
          </a:xfrm>
        </p:grpSpPr>
        <p:grpSp>
          <p:nvGrpSpPr>
            <p:cNvPr id="32" name="Group 123"/>
            <p:cNvGrpSpPr>
              <a:grpSpLocks/>
            </p:cNvGrpSpPr>
            <p:nvPr/>
          </p:nvGrpSpPr>
          <p:grpSpPr bwMode="auto">
            <a:xfrm>
              <a:off x="3762" y="2954"/>
              <a:ext cx="1392" cy="1215"/>
              <a:chOff x="3762" y="2954"/>
              <a:chExt cx="1392" cy="1215"/>
            </a:xfrm>
          </p:grpSpPr>
          <p:grpSp>
            <p:nvGrpSpPr>
              <p:cNvPr id="34" name="Group 97"/>
              <p:cNvGrpSpPr>
                <a:grpSpLocks/>
              </p:cNvGrpSpPr>
              <p:nvPr/>
            </p:nvGrpSpPr>
            <p:grpSpPr bwMode="auto">
              <a:xfrm>
                <a:off x="3762" y="2954"/>
                <a:ext cx="936" cy="1215"/>
                <a:chOff x="4398" y="3182"/>
                <a:chExt cx="936" cy="1215"/>
              </a:xfrm>
            </p:grpSpPr>
            <p:grpSp>
              <p:nvGrpSpPr>
                <p:cNvPr id="39" name="Group 92"/>
                <p:cNvGrpSpPr>
                  <a:grpSpLocks/>
                </p:cNvGrpSpPr>
                <p:nvPr/>
              </p:nvGrpSpPr>
              <p:grpSpPr bwMode="auto">
                <a:xfrm>
                  <a:off x="4398" y="3182"/>
                  <a:ext cx="936" cy="1119"/>
                  <a:chOff x="4398" y="3182"/>
                  <a:chExt cx="936" cy="1119"/>
                </a:xfrm>
              </p:grpSpPr>
              <p:sp>
                <p:nvSpPr>
                  <p:cNvPr id="44" name="Freeform 81"/>
                  <p:cNvSpPr>
                    <a:spLocks/>
                  </p:cNvSpPr>
                  <p:nvPr/>
                </p:nvSpPr>
                <p:spPr bwMode="auto">
                  <a:xfrm>
                    <a:off x="4398" y="3182"/>
                    <a:ext cx="925" cy="578"/>
                  </a:xfrm>
                  <a:custGeom>
                    <a:avLst/>
                    <a:gdLst>
                      <a:gd name="T0" fmla="*/ 12 w 925"/>
                      <a:gd name="T1" fmla="*/ 28 h 578"/>
                      <a:gd name="T2" fmla="*/ 12 w 925"/>
                      <a:gd name="T3" fmla="*/ 52 h 578"/>
                      <a:gd name="T4" fmla="*/ 0 w 925"/>
                      <a:gd name="T5" fmla="*/ 76 h 578"/>
                      <a:gd name="T6" fmla="*/ 12 w 925"/>
                      <a:gd name="T7" fmla="*/ 508 h 578"/>
                      <a:gd name="T8" fmla="*/ 34 w 925"/>
                      <a:gd name="T9" fmla="*/ 495 h 578"/>
                      <a:gd name="T10" fmla="*/ 217 w 925"/>
                      <a:gd name="T11" fmla="*/ 381 h 578"/>
                      <a:gd name="T12" fmla="*/ 559 w 925"/>
                      <a:gd name="T13" fmla="*/ 174 h 578"/>
                      <a:gd name="T14" fmla="*/ 700 w 925"/>
                      <a:gd name="T15" fmla="*/ 82 h 578"/>
                      <a:gd name="T16" fmla="*/ 834 w 925"/>
                      <a:gd name="T17" fmla="*/ 22 h 578"/>
                      <a:gd name="T18" fmla="*/ 925 w 925"/>
                      <a:gd name="T19" fmla="*/ 22 h 5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925" h="578">
                        <a:moveTo>
                          <a:pt x="12" y="28"/>
                        </a:moveTo>
                        <a:cubicBezTo>
                          <a:pt x="12" y="32"/>
                          <a:pt x="14" y="44"/>
                          <a:pt x="12" y="52"/>
                        </a:cubicBezTo>
                        <a:cubicBezTo>
                          <a:pt x="10" y="60"/>
                          <a:pt x="0" y="0"/>
                          <a:pt x="0" y="76"/>
                        </a:cubicBezTo>
                        <a:cubicBezTo>
                          <a:pt x="0" y="152"/>
                          <a:pt x="6" y="438"/>
                          <a:pt x="12" y="508"/>
                        </a:cubicBezTo>
                        <a:cubicBezTo>
                          <a:pt x="18" y="578"/>
                          <a:pt x="0" y="516"/>
                          <a:pt x="34" y="495"/>
                        </a:cubicBezTo>
                        <a:cubicBezTo>
                          <a:pt x="68" y="474"/>
                          <a:pt x="129" y="435"/>
                          <a:pt x="217" y="381"/>
                        </a:cubicBezTo>
                        <a:cubicBezTo>
                          <a:pt x="304" y="328"/>
                          <a:pt x="480" y="224"/>
                          <a:pt x="559" y="174"/>
                        </a:cubicBezTo>
                        <a:cubicBezTo>
                          <a:pt x="639" y="123"/>
                          <a:pt x="655" y="107"/>
                          <a:pt x="700" y="82"/>
                        </a:cubicBezTo>
                        <a:cubicBezTo>
                          <a:pt x="746" y="57"/>
                          <a:pt x="796" y="32"/>
                          <a:pt x="834" y="22"/>
                        </a:cubicBezTo>
                        <a:cubicBezTo>
                          <a:pt x="872" y="13"/>
                          <a:pt x="906" y="22"/>
                          <a:pt x="925" y="22"/>
                        </a:cubicBezTo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" name="Freeform 82"/>
                  <p:cNvSpPr>
                    <a:spLocks/>
                  </p:cNvSpPr>
                  <p:nvPr/>
                </p:nvSpPr>
                <p:spPr bwMode="auto">
                  <a:xfrm>
                    <a:off x="4443" y="3195"/>
                    <a:ext cx="891" cy="482"/>
                  </a:xfrm>
                  <a:custGeom>
                    <a:avLst/>
                    <a:gdLst>
                      <a:gd name="T0" fmla="*/ 0 w 891"/>
                      <a:gd name="T1" fmla="*/ 482 h 482"/>
                      <a:gd name="T2" fmla="*/ 183 w 891"/>
                      <a:gd name="T3" fmla="*/ 368 h 482"/>
                      <a:gd name="T4" fmla="*/ 526 w 891"/>
                      <a:gd name="T5" fmla="*/ 161 h 482"/>
                      <a:gd name="T6" fmla="*/ 666 w 891"/>
                      <a:gd name="T7" fmla="*/ 69 h 482"/>
                      <a:gd name="T8" fmla="*/ 800 w 891"/>
                      <a:gd name="T9" fmla="*/ 9 h 482"/>
                      <a:gd name="T10" fmla="*/ 891 w 891"/>
                      <a:gd name="T11" fmla="*/ 9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482"/>
                        </a:moveTo>
                        <a:cubicBezTo>
                          <a:pt x="31" y="463"/>
                          <a:pt x="95" y="422"/>
                          <a:pt x="183" y="368"/>
                        </a:cubicBezTo>
                        <a:cubicBezTo>
                          <a:pt x="271" y="315"/>
                          <a:pt x="446" y="211"/>
                          <a:pt x="526" y="161"/>
                        </a:cubicBezTo>
                        <a:cubicBezTo>
                          <a:pt x="606" y="110"/>
                          <a:pt x="621" y="94"/>
                          <a:pt x="666" y="69"/>
                        </a:cubicBezTo>
                        <a:cubicBezTo>
                          <a:pt x="712" y="44"/>
                          <a:pt x="762" y="19"/>
                          <a:pt x="800" y="9"/>
                        </a:cubicBezTo>
                        <a:cubicBezTo>
                          <a:pt x="838" y="0"/>
                          <a:pt x="872" y="9"/>
                          <a:pt x="891" y="9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" name="Freeform 84"/>
                  <p:cNvSpPr>
                    <a:spLocks/>
                  </p:cNvSpPr>
                  <p:nvPr/>
                </p:nvSpPr>
                <p:spPr bwMode="auto">
                  <a:xfrm>
                    <a:off x="4432" y="3819"/>
                    <a:ext cx="891" cy="482"/>
                  </a:xfrm>
                  <a:custGeom>
                    <a:avLst/>
                    <a:gdLst>
                      <a:gd name="T0" fmla="*/ 0 w 891"/>
                      <a:gd name="T1" fmla="*/ 0 h 482"/>
                      <a:gd name="T2" fmla="*/ 183 w 891"/>
                      <a:gd name="T3" fmla="*/ 114 h 482"/>
                      <a:gd name="T4" fmla="*/ 525 w 891"/>
                      <a:gd name="T5" fmla="*/ 321 h 482"/>
                      <a:gd name="T6" fmla="*/ 666 w 891"/>
                      <a:gd name="T7" fmla="*/ 413 h 482"/>
                      <a:gd name="T8" fmla="*/ 800 w 891"/>
                      <a:gd name="T9" fmla="*/ 473 h 482"/>
                      <a:gd name="T10" fmla="*/ 891 w 891"/>
                      <a:gd name="T11" fmla="*/ 473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0"/>
                        </a:moveTo>
                        <a:cubicBezTo>
                          <a:pt x="30" y="19"/>
                          <a:pt x="95" y="60"/>
                          <a:pt x="183" y="114"/>
                        </a:cubicBezTo>
                        <a:cubicBezTo>
                          <a:pt x="270" y="167"/>
                          <a:pt x="446" y="271"/>
                          <a:pt x="525" y="321"/>
                        </a:cubicBezTo>
                        <a:cubicBezTo>
                          <a:pt x="605" y="372"/>
                          <a:pt x="621" y="388"/>
                          <a:pt x="666" y="413"/>
                        </a:cubicBezTo>
                        <a:cubicBezTo>
                          <a:pt x="712" y="438"/>
                          <a:pt x="762" y="463"/>
                          <a:pt x="800" y="473"/>
                        </a:cubicBezTo>
                        <a:cubicBezTo>
                          <a:pt x="838" y="482"/>
                          <a:pt x="872" y="473"/>
                          <a:pt x="891" y="473"/>
                        </a:cubicBezTo>
                      </a:path>
                    </a:pathLst>
                  </a:cu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" name="Group 93"/>
                <p:cNvGrpSpPr>
                  <a:grpSpLocks/>
                </p:cNvGrpSpPr>
                <p:nvPr/>
              </p:nvGrpSpPr>
              <p:grpSpPr bwMode="auto">
                <a:xfrm flipV="1">
                  <a:off x="4398" y="3278"/>
                  <a:ext cx="936" cy="1119"/>
                  <a:chOff x="4398" y="3182"/>
                  <a:chExt cx="936" cy="1119"/>
                </a:xfrm>
              </p:grpSpPr>
              <p:sp>
                <p:nvSpPr>
                  <p:cNvPr id="41" name="Freeform 94"/>
                  <p:cNvSpPr>
                    <a:spLocks/>
                  </p:cNvSpPr>
                  <p:nvPr/>
                </p:nvSpPr>
                <p:spPr bwMode="auto">
                  <a:xfrm>
                    <a:off x="4398" y="3182"/>
                    <a:ext cx="925" cy="578"/>
                  </a:xfrm>
                  <a:custGeom>
                    <a:avLst/>
                    <a:gdLst>
                      <a:gd name="T0" fmla="*/ 12 w 925"/>
                      <a:gd name="T1" fmla="*/ 28 h 578"/>
                      <a:gd name="T2" fmla="*/ 12 w 925"/>
                      <a:gd name="T3" fmla="*/ 52 h 578"/>
                      <a:gd name="T4" fmla="*/ 0 w 925"/>
                      <a:gd name="T5" fmla="*/ 76 h 578"/>
                      <a:gd name="T6" fmla="*/ 12 w 925"/>
                      <a:gd name="T7" fmla="*/ 508 h 578"/>
                      <a:gd name="T8" fmla="*/ 34 w 925"/>
                      <a:gd name="T9" fmla="*/ 495 h 578"/>
                      <a:gd name="T10" fmla="*/ 217 w 925"/>
                      <a:gd name="T11" fmla="*/ 381 h 578"/>
                      <a:gd name="T12" fmla="*/ 559 w 925"/>
                      <a:gd name="T13" fmla="*/ 174 h 578"/>
                      <a:gd name="T14" fmla="*/ 700 w 925"/>
                      <a:gd name="T15" fmla="*/ 82 h 578"/>
                      <a:gd name="T16" fmla="*/ 834 w 925"/>
                      <a:gd name="T17" fmla="*/ 22 h 578"/>
                      <a:gd name="T18" fmla="*/ 925 w 925"/>
                      <a:gd name="T19" fmla="*/ 22 h 5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925" h="578">
                        <a:moveTo>
                          <a:pt x="12" y="28"/>
                        </a:moveTo>
                        <a:cubicBezTo>
                          <a:pt x="12" y="32"/>
                          <a:pt x="14" y="44"/>
                          <a:pt x="12" y="52"/>
                        </a:cubicBezTo>
                        <a:cubicBezTo>
                          <a:pt x="10" y="60"/>
                          <a:pt x="0" y="0"/>
                          <a:pt x="0" y="76"/>
                        </a:cubicBezTo>
                        <a:cubicBezTo>
                          <a:pt x="0" y="152"/>
                          <a:pt x="6" y="438"/>
                          <a:pt x="12" y="508"/>
                        </a:cubicBezTo>
                        <a:cubicBezTo>
                          <a:pt x="18" y="578"/>
                          <a:pt x="0" y="516"/>
                          <a:pt x="34" y="495"/>
                        </a:cubicBezTo>
                        <a:cubicBezTo>
                          <a:pt x="68" y="474"/>
                          <a:pt x="129" y="435"/>
                          <a:pt x="217" y="381"/>
                        </a:cubicBezTo>
                        <a:cubicBezTo>
                          <a:pt x="304" y="328"/>
                          <a:pt x="480" y="224"/>
                          <a:pt x="559" y="174"/>
                        </a:cubicBezTo>
                        <a:cubicBezTo>
                          <a:pt x="639" y="123"/>
                          <a:pt x="655" y="107"/>
                          <a:pt x="700" y="82"/>
                        </a:cubicBezTo>
                        <a:cubicBezTo>
                          <a:pt x="746" y="57"/>
                          <a:pt x="796" y="32"/>
                          <a:pt x="834" y="22"/>
                        </a:cubicBezTo>
                        <a:cubicBezTo>
                          <a:pt x="872" y="13"/>
                          <a:pt x="906" y="22"/>
                          <a:pt x="925" y="22"/>
                        </a:cubicBezTo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" name="Freeform 95"/>
                  <p:cNvSpPr>
                    <a:spLocks/>
                  </p:cNvSpPr>
                  <p:nvPr/>
                </p:nvSpPr>
                <p:spPr bwMode="auto">
                  <a:xfrm>
                    <a:off x="4443" y="3195"/>
                    <a:ext cx="891" cy="482"/>
                  </a:xfrm>
                  <a:custGeom>
                    <a:avLst/>
                    <a:gdLst>
                      <a:gd name="T0" fmla="*/ 0 w 891"/>
                      <a:gd name="T1" fmla="*/ 482 h 482"/>
                      <a:gd name="T2" fmla="*/ 183 w 891"/>
                      <a:gd name="T3" fmla="*/ 368 h 482"/>
                      <a:gd name="T4" fmla="*/ 526 w 891"/>
                      <a:gd name="T5" fmla="*/ 161 h 482"/>
                      <a:gd name="T6" fmla="*/ 666 w 891"/>
                      <a:gd name="T7" fmla="*/ 69 h 482"/>
                      <a:gd name="T8" fmla="*/ 800 w 891"/>
                      <a:gd name="T9" fmla="*/ 9 h 482"/>
                      <a:gd name="T10" fmla="*/ 891 w 891"/>
                      <a:gd name="T11" fmla="*/ 9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482"/>
                        </a:moveTo>
                        <a:cubicBezTo>
                          <a:pt x="31" y="463"/>
                          <a:pt x="95" y="422"/>
                          <a:pt x="183" y="368"/>
                        </a:cubicBezTo>
                        <a:cubicBezTo>
                          <a:pt x="271" y="315"/>
                          <a:pt x="446" y="211"/>
                          <a:pt x="526" y="161"/>
                        </a:cubicBezTo>
                        <a:cubicBezTo>
                          <a:pt x="606" y="110"/>
                          <a:pt x="621" y="94"/>
                          <a:pt x="666" y="69"/>
                        </a:cubicBezTo>
                        <a:cubicBezTo>
                          <a:pt x="712" y="44"/>
                          <a:pt x="762" y="19"/>
                          <a:pt x="800" y="9"/>
                        </a:cubicBezTo>
                        <a:cubicBezTo>
                          <a:pt x="838" y="0"/>
                          <a:pt x="872" y="9"/>
                          <a:pt x="891" y="9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" name="Freeform 96"/>
                  <p:cNvSpPr>
                    <a:spLocks/>
                  </p:cNvSpPr>
                  <p:nvPr/>
                </p:nvSpPr>
                <p:spPr bwMode="auto">
                  <a:xfrm>
                    <a:off x="4432" y="3819"/>
                    <a:ext cx="891" cy="482"/>
                  </a:xfrm>
                  <a:custGeom>
                    <a:avLst/>
                    <a:gdLst>
                      <a:gd name="T0" fmla="*/ 0 w 891"/>
                      <a:gd name="T1" fmla="*/ 0 h 482"/>
                      <a:gd name="T2" fmla="*/ 183 w 891"/>
                      <a:gd name="T3" fmla="*/ 114 h 482"/>
                      <a:gd name="T4" fmla="*/ 525 w 891"/>
                      <a:gd name="T5" fmla="*/ 321 h 482"/>
                      <a:gd name="T6" fmla="*/ 666 w 891"/>
                      <a:gd name="T7" fmla="*/ 413 h 482"/>
                      <a:gd name="T8" fmla="*/ 800 w 891"/>
                      <a:gd name="T9" fmla="*/ 473 h 482"/>
                      <a:gd name="T10" fmla="*/ 891 w 891"/>
                      <a:gd name="T11" fmla="*/ 473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0"/>
                        </a:moveTo>
                        <a:cubicBezTo>
                          <a:pt x="30" y="19"/>
                          <a:pt x="95" y="60"/>
                          <a:pt x="183" y="114"/>
                        </a:cubicBezTo>
                        <a:cubicBezTo>
                          <a:pt x="270" y="167"/>
                          <a:pt x="446" y="271"/>
                          <a:pt x="525" y="321"/>
                        </a:cubicBezTo>
                        <a:cubicBezTo>
                          <a:pt x="605" y="372"/>
                          <a:pt x="621" y="388"/>
                          <a:pt x="666" y="413"/>
                        </a:cubicBezTo>
                        <a:cubicBezTo>
                          <a:pt x="712" y="438"/>
                          <a:pt x="762" y="463"/>
                          <a:pt x="800" y="473"/>
                        </a:cubicBezTo>
                        <a:cubicBezTo>
                          <a:pt x="838" y="482"/>
                          <a:pt x="872" y="473"/>
                          <a:pt x="891" y="473"/>
                        </a:cubicBezTo>
                      </a:path>
                    </a:pathLst>
                  </a:cu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5" name="Group 109"/>
              <p:cNvGrpSpPr>
                <a:grpSpLocks/>
              </p:cNvGrpSpPr>
              <p:nvPr/>
            </p:nvGrpSpPr>
            <p:grpSpPr bwMode="auto">
              <a:xfrm>
                <a:off x="4284" y="3324"/>
                <a:ext cx="240" cy="480"/>
                <a:chOff x="4284" y="3468"/>
                <a:chExt cx="360" cy="480"/>
              </a:xfrm>
            </p:grpSpPr>
            <p:sp>
              <p:nvSpPr>
                <p:cNvPr id="37" name="Line 106"/>
                <p:cNvSpPr>
                  <a:spLocks noChangeShapeType="1"/>
                </p:cNvSpPr>
                <p:nvPr/>
              </p:nvSpPr>
              <p:spPr bwMode="auto">
                <a:xfrm>
                  <a:off x="4284" y="3468"/>
                  <a:ext cx="3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Line 107"/>
                <p:cNvSpPr>
                  <a:spLocks noChangeShapeType="1"/>
                </p:cNvSpPr>
                <p:nvPr/>
              </p:nvSpPr>
              <p:spPr bwMode="auto">
                <a:xfrm>
                  <a:off x="4284" y="3948"/>
                  <a:ext cx="3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6" name="Text Box 116"/>
              <p:cNvSpPr txBox="1">
                <a:spLocks noChangeArrowheads="1"/>
              </p:cNvSpPr>
              <p:nvPr/>
            </p:nvSpPr>
            <p:spPr bwMode="auto">
              <a:xfrm>
                <a:off x="4470" y="3528"/>
                <a:ext cx="6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p</a:t>
                </a:r>
                <a:r>
                  <a:rPr lang="en-US" altLang="en-US" baseline="-25000"/>
                  <a:t>1</a:t>
                </a:r>
                <a:r>
                  <a:rPr lang="en-US" altLang="en-US"/>
                  <a:t>=p</a:t>
                </a:r>
                <a:r>
                  <a:rPr lang="en-US" altLang="en-US" baseline="-25000"/>
                  <a:t>e</a:t>
                </a:r>
              </a:p>
            </p:txBody>
          </p:sp>
        </p:grpSp>
        <p:sp>
          <p:nvSpPr>
            <p:cNvPr id="33" name="Text Box 117"/>
            <p:cNvSpPr txBox="1">
              <a:spLocks noChangeArrowheads="1"/>
            </p:cNvSpPr>
            <p:nvPr/>
          </p:nvSpPr>
          <p:spPr bwMode="auto">
            <a:xfrm>
              <a:off x="5802" y="4020"/>
              <a:ext cx="3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b</a:t>
              </a:r>
            </a:p>
          </p:txBody>
        </p:sp>
      </p:grpSp>
      <p:grpSp>
        <p:nvGrpSpPr>
          <p:cNvPr id="47" name="Group 124"/>
          <p:cNvGrpSpPr>
            <a:grpSpLocks/>
          </p:cNvGrpSpPr>
          <p:nvPr/>
        </p:nvGrpSpPr>
        <p:grpSpPr bwMode="auto">
          <a:xfrm>
            <a:off x="6438900" y="4214812"/>
            <a:ext cx="1085850" cy="1857375"/>
            <a:chOff x="4686" y="2976"/>
            <a:chExt cx="684" cy="1170"/>
          </a:xfrm>
        </p:grpSpPr>
        <p:grpSp>
          <p:nvGrpSpPr>
            <p:cNvPr id="48" name="Group 102"/>
            <p:cNvGrpSpPr>
              <a:grpSpLocks/>
            </p:cNvGrpSpPr>
            <p:nvPr/>
          </p:nvGrpSpPr>
          <p:grpSpPr bwMode="auto">
            <a:xfrm flipV="1">
              <a:off x="4686" y="3642"/>
              <a:ext cx="678" cy="504"/>
              <a:chOff x="4674" y="3114"/>
              <a:chExt cx="1662" cy="1200"/>
            </a:xfrm>
          </p:grpSpPr>
          <p:sp>
            <p:nvSpPr>
              <p:cNvPr id="53" name="Line 103"/>
              <p:cNvSpPr>
                <a:spLocks noChangeShapeType="1"/>
              </p:cNvSpPr>
              <p:nvPr/>
            </p:nvSpPr>
            <p:spPr bwMode="auto">
              <a:xfrm>
                <a:off x="4674" y="3114"/>
                <a:ext cx="1260" cy="120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Line 104"/>
              <p:cNvSpPr>
                <a:spLocks noChangeShapeType="1"/>
              </p:cNvSpPr>
              <p:nvPr/>
            </p:nvSpPr>
            <p:spPr bwMode="auto">
              <a:xfrm>
                <a:off x="4674" y="3114"/>
                <a:ext cx="1512" cy="1128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105"/>
              <p:cNvSpPr>
                <a:spLocks noChangeShapeType="1"/>
              </p:cNvSpPr>
              <p:nvPr/>
            </p:nvSpPr>
            <p:spPr bwMode="auto">
              <a:xfrm>
                <a:off x="4674" y="3114"/>
                <a:ext cx="1662" cy="888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" name="Group 112"/>
            <p:cNvGrpSpPr>
              <a:grpSpLocks/>
            </p:cNvGrpSpPr>
            <p:nvPr/>
          </p:nvGrpSpPr>
          <p:grpSpPr bwMode="auto">
            <a:xfrm>
              <a:off x="4692" y="2976"/>
              <a:ext cx="678" cy="504"/>
              <a:chOff x="4674" y="3114"/>
              <a:chExt cx="1662" cy="1200"/>
            </a:xfrm>
          </p:grpSpPr>
          <p:sp>
            <p:nvSpPr>
              <p:cNvPr id="50" name="Line 113"/>
              <p:cNvSpPr>
                <a:spLocks noChangeShapeType="1"/>
              </p:cNvSpPr>
              <p:nvPr/>
            </p:nvSpPr>
            <p:spPr bwMode="auto">
              <a:xfrm>
                <a:off x="4674" y="3114"/>
                <a:ext cx="1260" cy="120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Line 114"/>
              <p:cNvSpPr>
                <a:spLocks noChangeShapeType="1"/>
              </p:cNvSpPr>
              <p:nvPr/>
            </p:nvSpPr>
            <p:spPr bwMode="auto">
              <a:xfrm>
                <a:off x="4674" y="3114"/>
                <a:ext cx="1512" cy="1128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Line 115"/>
              <p:cNvSpPr>
                <a:spLocks noChangeShapeType="1"/>
              </p:cNvSpPr>
              <p:nvPr/>
            </p:nvSpPr>
            <p:spPr bwMode="auto">
              <a:xfrm>
                <a:off x="4674" y="3114"/>
                <a:ext cx="1662" cy="888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6" name="Group 132"/>
          <p:cNvGrpSpPr>
            <a:grpSpLocks/>
          </p:cNvGrpSpPr>
          <p:nvPr/>
        </p:nvGrpSpPr>
        <p:grpSpPr bwMode="auto">
          <a:xfrm>
            <a:off x="7077075" y="4271962"/>
            <a:ext cx="1362075" cy="1752600"/>
            <a:chOff x="5088" y="3012"/>
            <a:chExt cx="858" cy="1104"/>
          </a:xfrm>
        </p:grpSpPr>
        <p:grpSp>
          <p:nvGrpSpPr>
            <p:cNvPr id="57" name="Group 111"/>
            <p:cNvGrpSpPr>
              <a:grpSpLocks/>
            </p:cNvGrpSpPr>
            <p:nvPr/>
          </p:nvGrpSpPr>
          <p:grpSpPr bwMode="auto">
            <a:xfrm>
              <a:off x="5088" y="3012"/>
              <a:ext cx="276" cy="1104"/>
              <a:chOff x="5088" y="3156"/>
              <a:chExt cx="276" cy="1104"/>
            </a:xfrm>
          </p:grpSpPr>
          <p:sp>
            <p:nvSpPr>
              <p:cNvPr id="59" name="Line 108"/>
              <p:cNvSpPr>
                <a:spLocks noChangeShapeType="1"/>
              </p:cNvSpPr>
              <p:nvPr/>
            </p:nvSpPr>
            <p:spPr bwMode="auto">
              <a:xfrm flipV="1">
                <a:off x="5088" y="3156"/>
                <a:ext cx="276" cy="12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Line 110"/>
              <p:cNvSpPr>
                <a:spLocks noChangeShapeType="1"/>
              </p:cNvSpPr>
              <p:nvPr/>
            </p:nvSpPr>
            <p:spPr bwMode="auto">
              <a:xfrm>
                <a:off x="5088" y="4140"/>
                <a:ext cx="276" cy="12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8" name="Text Box 118"/>
            <p:cNvSpPr txBox="1">
              <a:spLocks noChangeArrowheads="1"/>
            </p:cNvSpPr>
            <p:nvPr/>
          </p:nvSpPr>
          <p:spPr bwMode="auto">
            <a:xfrm>
              <a:off x="5262" y="3804"/>
              <a:ext cx="6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2</a:t>
              </a:r>
              <a:r>
                <a:rPr lang="en-US" altLang="en-US"/>
                <a:t>=p</a:t>
              </a:r>
              <a:r>
                <a:rPr lang="en-US" altLang="en-US" baseline="-25000"/>
                <a:t>b</a:t>
              </a:r>
            </a:p>
          </p:txBody>
        </p:sp>
      </p:grpSp>
      <p:grpSp>
        <p:nvGrpSpPr>
          <p:cNvPr id="61" name="Group 131"/>
          <p:cNvGrpSpPr>
            <a:grpSpLocks/>
          </p:cNvGrpSpPr>
          <p:nvPr/>
        </p:nvGrpSpPr>
        <p:grpSpPr bwMode="auto">
          <a:xfrm>
            <a:off x="5010150" y="4872043"/>
            <a:ext cx="3390900" cy="461963"/>
            <a:chOff x="3786" y="3390"/>
            <a:chExt cx="2136" cy="291"/>
          </a:xfrm>
        </p:grpSpPr>
        <p:sp>
          <p:nvSpPr>
            <p:cNvPr id="62" name="Line 119"/>
            <p:cNvSpPr>
              <a:spLocks noChangeShapeType="1"/>
            </p:cNvSpPr>
            <p:nvPr/>
          </p:nvSpPr>
          <p:spPr bwMode="auto">
            <a:xfrm>
              <a:off x="3786" y="3552"/>
              <a:ext cx="2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3" name="Group 122"/>
            <p:cNvGrpSpPr>
              <a:grpSpLocks/>
            </p:cNvGrpSpPr>
            <p:nvPr/>
          </p:nvGrpSpPr>
          <p:grpSpPr bwMode="auto">
            <a:xfrm>
              <a:off x="3810" y="3390"/>
              <a:ext cx="516" cy="291"/>
              <a:chOff x="3150" y="3948"/>
              <a:chExt cx="516" cy="291"/>
            </a:xfrm>
          </p:grpSpPr>
          <p:sp>
            <p:nvSpPr>
              <p:cNvPr id="64" name="Text Box 120"/>
              <p:cNvSpPr txBox="1">
                <a:spLocks noChangeArrowheads="1"/>
              </p:cNvSpPr>
              <p:nvPr/>
            </p:nvSpPr>
            <p:spPr bwMode="auto">
              <a:xfrm>
                <a:off x="3150" y="394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C</a:t>
                </a:r>
              </a:p>
            </p:txBody>
          </p:sp>
          <p:sp>
            <p:nvSpPr>
              <p:cNvPr id="65" name="Text Box 121"/>
              <p:cNvSpPr txBox="1">
                <a:spLocks noChangeArrowheads="1"/>
              </p:cNvSpPr>
              <p:nvPr/>
            </p:nvSpPr>
            <p:spPr bwMode="auto">
              <a:xfrm>
                <a:off x="3228" y="4006"/>
                <a:ext cx="43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L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0220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Centerline Boundary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1"/>
            <a:ext cx="4419600" cy="1981200"/>
          </a:xfrm>
        </p:spPr>
        <p:txBody>
          <a:bodyPr>
            <a:normAutofit/>
          </a:bodyPr>
          <a:lstStyle/>
          <a:p>
            <a:r>
              <a:rPr lang="en-US" dirty="0"/>
              <a:t>Centerline</a:t>
            </a:r>
          </a:p>
          <a:p>
            <a:pPr lvl="1"/>
            <a:r>
              <a:rPr lang="en-US" dirty="0"/>
              <a:t>Flow along centerline must be parallel to centerline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00" y="3200401"/>
            <a:ext cx="8229600" cy="3352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To get flow to turn inward again requires another PM expansion</a:t>
            </a:r>
          </a:p>
          <a:p>
            <a:pPr lvl="1"/>
            <a:r>
              <a:rPr lang="en-US" dirty="0"/>
              <a:t>But second expansion means pressure in region 3 drops below back pressure (P</a:t>
            </a:r>
            <a:r>
              <a:rPr lang="en-US" baseline="-25000" dirty="0"/>
              <a:t>3</a:t>
            </a:r>
            <a:r>
              <a:rPr lang="en-US" dirty="0"/>
              <a:t>&lt;P</a:t>
            </a:r>
            <a:r>
              <a:rPr lang="en-US" baseline="-25000" dirty="0"/>
              <a:t>2</a:t>
            </a:r>
            <a:r>
              <a:rPr lang="en-US" dirty="0"/>
              <a:t>=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So now we will need to do something to match our pressure boundary condition at the edge of the jet</a:t>
            </a:r>
          </a:p>
        </p:txBody>
      </p:sp>
      <p:grpSp>
        <p:nvGrpSpPr>
          <p:cNvPr id="7" name="Group 431"/>
          <p:cNvGrpSpPr>
            <a:grpSpLocks/>
          </p:cNvGrpSpPr>
          <p:nvPr/>
        </p:nvGrpSpPr>
        <p:grpSpPr bwMode="auto">
          <a:xfrm>
            <a:off x="6524625" y="838200"/>
            <a:ext cx="2457450" cy="1371600"/>
            <a:chOff x="4626" y="996"/>
            <a:chExt cx="1548" cy="864"/>
          </a:xfrm>
        </p:grpSpPr>
        <p:sp>
          <p:nvSpPr>
            <p:cNvPr id="8" name="Freeform 427"/>
            <p:cNvSpPr>
              <a:spLocks/>
            </p:cNvSpPr>
            <p:nvPr/>
          </p:nvSpPr>
          <p:spPr bwMode="auto">
            <a:xfrm>
              <a:off x="4626" y="1656"/>
              <a:ext cx="348" cy="204"/>
            </a:xfrm>
            <a:custGeom>
              <a:avLst/>
              <a:gdLst>
                <a:gd name="T0" fmla="*/ 0 w 348"/>
                <a:gd name="T1" fmla="*/ 108 h 204"/>
                <a:gd name="T2" fmla="*/ 180 w 348"/>
                <a:gd name="T3" fmla="*/ 0 h 204"/>
                <a:gd name="T4" fmla="*/ 348 w 348"/>
                <a:gd name="T5" fmla="*/ 96 h 204"/>
                <a:gd name="T6" fmla="*/ 192 w 348"/>
                <a:gd name="T7" fmla="*/ 204 h 204"/>
                <a:gd name="T8" fmla="*/ 0 w 348"/>
                <a:gd name="T9" fmla="*/ 10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8" h="204">
                  <a:moveTo>
                    <a:pt x="0" y="108"/>
                  </a:moveTo>
                  <a:lnTo>
                    <a:pt x="180" y="0"/>
                  </a:lnTo>
                  <a:lnTo>
                    <a:pt x="348" y="96"/>
                  </a:lnTo>
                  <a:lnTo>
                    <a:pt x="192" y="204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430"/>
            <p:cNvGrpSpPr>
              <a:grpSpLocks/>
            </p:cNvGrpSpPr>
            <p:nvPr/>
          </p:nvGrpSpPr>
          <p:grpSpPr bwMode="auto">
            <a:xfrm>
              <a:off x="4794" y="996"/>
              <a:ext cx="1380" cy="696"/>
              <a:chOff x="4794" y="996"/>
              <a:chExt cx="1380" cy="696"/>
            </a:xfrm>
          </p:grpSpPr>
          <p:sp>
            <p:nvSpPr>
              <p:cNvPr id="10" name="Line 428"/>
              <p:cNvSpPr>
                <a:spLocks noChangeShapeType="1"/>
              </p:cNvSpPr>
              <p:nvPr/>
            </p:nvSpPr>
            <p:spPr bwMode="auto">
              <a:xfrm flipH="1">
                <a:off x="4794" y="1212"/>
                <a:ext cx="396" cy="480"/>
              </a:xfrm>
              <a:prstGeom prst="line">
                <a:avLst/>
              </a:prstGeom>
              <a:noFill/>
              <a:ln w="12700">
                <a:solidFill>
                  <a:srgbClr val="0066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Text Box 429"/>
              <p:cNvSpPr txBox="1">
                <a:spLocks noChangeArrowheads="1"/>
              </p:cNvSpPr>
              <p:nvPr/>
            </p:nvSpPr>
            <p:spPr bwMode="auto">
              <a:xfrm>
                <a:off x="4974" y="996"/>
                <a:ext cx="1200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900">
                    <a:solidFill>
                      <a:srgbClr val="006600"/>
                    </a:solidFill>
                  </a:rPr>
                  <a:t>nonsimple region</a:t>
                </a:r>
              </a:p>
            </p:txBody>
          </p:sp>
        </p:grpSp>
      </p:grpSp>
      <p:grpSp>
        <p:nvGrpSpPr>
          <p:cNvPr id="12" name="Group 415"/>
          <p:cNvGrpSpPr>
            <a:grpSpLocks/>
          </p:cNvGrpSpPr>
          <p:nvPr/>
        </p:nvGrpSpPr>
        <p:grpSpPr bwMode="auto">
          <a:xfrm>
            <a:off x="4114800" y="1089025"/>
            <a:ext cx="4762500" cy="2473325"/>
            <a:chOff x="3108" y="1154"/>
            <a:chExt cx="3000" cy="1558"/>
          </a:xfrm>
        </p:grpSpPr>
        <p:grpSp>
          <p:nvGrpSpPr>
            <p:cNvPr id="13" name="Group 414"/>
            <p:cNvGrpSpPr>
              <a:grpSpLocks/>
            </p:cNvGrpSpPr>
            <p:nvPr/>
          </p:nvGrpSpPr>
          <p:grpSpPr bwMode="auto">
            <a:xfrm>
              <a:off x="3108" y="1154"/>
              <a:ext cx="3000" cy="1558"/>
              <a:chOff x="3108" y="1154"/>
              <a:chExt cx="3000" cy="1558"/>
            </a:xfrm>
          </p:grpSpPr>
          <p:grpSp>
            <p:nvGrpSpPr>
              <p:cNvPr id="17" name="Group 363"/>
              <p:cNvGrpSpPr>
                <a:grpSpLocks/>
              </p:cNvGrpSpPr>
              <p:nvPr/>
            </p:nvGrpSpPr>
            <p:grpSpPr bwMode="auto">
              <a:xfrm>
                <a:off x="3108" y="1154"/>
                <a:ext cx="1392" cy="1215"/>
                <a:chOff x="3762" y="2954"/>
                <a:chExt cx="1392" cy="1215"/>
              </a:xfrm>
            </p:grpSpPr>
            <p:grpSp>
              <p:nvGrpSpPr>
                <p:cNvPr id="39" name="Group 364"/>
                <p:cNvGrpSpPr>
                  <a:grpSpLocks/>
                </p:cNvGrpSpPr>
                <p:nvPr/>
              </p:nvGrpSpPr>
              <p:grpSpPr bwMode="auto">
                <a:xfrm>
                  <a:off x="3762" y="2954"/>
                  <a:ext cx="936" cy="1215"/>
                  <a:chOff x="4398" y="3182"/>
                  <a:chExt cx="936" cy="1215"/>
                </a:xfrm>
              </p:grpSpPr>
              <p:grpSp>
                <p:nvGrpSpPr>
                  <p:cNvPr id="44" name="Group 365"/>
                  <p:cNvGrpSpPr>
                    <a:grpSpLocks/>
                  </p:cNvGrpSpPr>
                  <p:nvPr/>
                </p:nvGrpSpPr>
                <p:grpSpPr bwMode="auto">
                  <a:xfrm>
                    <a:off x="4398" y="3182"/>
                    <a:ext cx="936" cy="1119"/>
                    <a:chOff x="4398" y="3182"/>
                    <a:chExt cx="936" cy="1119"/>
                  </a:xfrm>
                </p:grpSpPr>
                <p:sp>
                  <p:nvSpPr>
                    <p:cNvPr id="49" name="Freeform 366"/>
                    <p:cNvSpPr>
                      <a:spLocks/>
                    </p:cNvSpPr>
                    <p:nvPr/>
                  </p:nvSpPr>
                  <p:spPr bwMode="auto">
                    <a:xfrm>
                      <a:off x="4398" y="3182"/>
                      <a:ext cx="925" cy="578"/>
                    </a:xfrm>
                    <a:custGeom>
                      <a:avLst/>
                      <a:gdLst>
                        <a:gd name="T0" fmla="*/ 12 w 925"/>
                        <a:gd name="T1" fmla="*/ 28 h 578"/>
                        <a:gd name="T2" fmla="*/ 12 w 925"/>
                        <a:gd name="T3" fmla="*/ 52 h 578"/>
                        <a:gd name="T4" fmla="*/ 0 w 925"/>
                        <a:gd name="T5" fmla="*/ 76 h 578"/>
                        <a:gd name="T6" fmla="*/ 12 w 925"/>
                        <a:gd name="T7" fmla="*/ 508 h 578"/>
                        <a:gd name="T8" fmla="*/ 34 w 925"/>
                        <a:gd name="T9" fmla="*/ 495 h 578"/>
                        <a:gd name="T10" fmla="*/ 217 w 925"/>
                        <a:gd name="T11" fmla="*/ 381 h 578"/>
                        <a:gd name="T12" fmla="*/ 559 w 925"/>
                        <a:gd name="T13" fmla="*/ 174 h 578"/>
                        <a:gd name="T14" fmla="*/ 700 w 925"/>
                        <a:gd name="T15" fmla="*/ 82 h 578"/>
                        <a:gd name="T16" fmla="*/ 834 w 925"/>
                        <a:gd name="T17" fmla="*/ 22 h 578"/>
                        <a:gd name="T18" fmla="*/ 925 w 925"/>
                        <a:gd name="T19" fmla="*/ 22 h 57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</a:cxnLst>
                      <a:rect l="0" t="0" r="r" b="b"/>
                      <a:pathLst>
                        <a:path w="925" h="578">
                          <a:moveTo>
                            <a:pt x="12" y="28"/>
                          </a:moveTo>
                          <a:cubicBezTo>
                            <a:pt x="12" y="32"/>
                            <a:pt x="14" y="44"/>
                            <a:pt x="12" y="52"/>
                          </a:cubicBezTo>
                          <a:cubicBezTo>
                            <a:pt x="10" y="60"/>
                            <a:pt x="0" y="0"/>
                            <a:pt x="0" y="76"/>
                          </a:cubicBezTo>
                          <a:cubicBezTo>
                            <a:pt x="0" y="152"/>
                            <a:pt x="6" y="438"/>
                            <a:pt x="12" y="508"/>
                          </a:cubicBezTo>
                          <a:cubicBezTo>
                            <a:pt x="18" y="578"/>
                            <a:pt x="0" y="516"/>
                            <a:pt x="34" y="495"/>
                          </a:cubicBezTo>
                          <a:cubicBezTo>
                            <a:pt x="68" y="474"/>
                            <a:pt x="129" y="435"/>
                            <a:pt x="217" y="381"/>
                          </a:cubicBezTo>
                          <a:cubicBezTo>
                            <a:pt x="304" y="328"/>
                            <a:pt x="480" y="224"/>
                            <a:pt x="559" y="174"/>
                          </a:cubicBezTo>
                          <a:cubicBezTo>
                            <a:pt x="639" y="123"/>
                            <a:pt x="655" y="107"/>
                            <a:pt x="700" y="82"/>
                          </a:cubicBezTo>
                          <a:cubicBezTo>
                            <a:pt x="746" y="57"/>
                            <a:pt x="796" y="32"/>
                            <a:pt x="834" y="22"/>
                          </a:cubicBezTo>
                          <a:cubicBezTo>
                            <a:pt x="872" y="13"/>
                            <a:pt x="906" y="22"/>
                            <a:pt x="925" y="22"/>
                          </a:cubicBezTo>
                        </a:path>
                      </a:pathLst>
                    </a:custGeom>
                    <a:solidFill>
                      <a:schemeClr val="bg1">
                        <a:lumMod val="65000"/>
                      </a:scheme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" name="Freeform 367"/>
                    <p:cNvSpPr>
                      <a:spLocks/>
                    </p:cNvSpPr>
                    <p:nvPr/>
                  </p:nvSpPr>
                  <p:spPr bwMode="auto">
                    <a:xfrm>
                      <a:off x="4443" y="3195"/>
                      <a:ext cx="891" cy="482"/>
                    </a:xfrm>
                    <a:custGeom>
                      <a:avLst/>
                      <a:gdLst>
                        <a:gd name="T0" fmla="*/ 0 w 891"/>
                        <a:gd name="T1" fmla="*/ 482 h 482"/>
                        <a:gd name="T2" fmla="*/ 183 w 891"/>
                        <a:gd name="T3" fmla="*/ 368 h 482"/>
                        <a:gd name="T4" fmla="*/ 526 w 891"/>
                        <a:gd name="T5" fmla="*/ 161 h 482"/>
                        <a:gd name="T6" fmla="*/ 666 w 891"/>
                        <a:gd name="T7" fmla="*/ 69 h 482"/>
                        <a:gd name="T8" fmla="*/ 800 w 891"/>
                        <a:gd name="T9" fmla="*/ 9 h 482"/>
                        <a:gd name="T10" fmla="*/ 891 w 891"/>
                        <a:gd name="T11" fmla="*/ 9 h 48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891" h="482">
                          <a:moveTo>
                            <a:pt x="0" y="482"/>
                          </a:moveTo>
                          <a:cubicBezTo>
                            <a:pt x="31" y="463"/>
                            <a:pt x="95" y="422"/>
                            <a:pt x="183" y="368"/>
                          </a:cubicBezTo>
                          <a:cubicBezTo>
                            <a:pt x="271" y="315"/>
                            <a:pt x="446" y="211"/>
                            <a:pt x="526" y="161"/>
                          </a:cubicBezTo>
                          <a:cubicBezTo>
                            <a:pt x="606" y="110"/>
                            <a:pt x="621" y="94"/>
                            <a:pt x="666" y="69"/>
                          </a:cubicBezTo>
                          <a:cubicBezTo>
                            <a:pt x="712" y="44"/>
                            <a:pt x="762" y="19"/>
                            <a:pt x="800" y="9"/>
                          </a:cubicBezTo>
                          <a:cubicBezTo>
                            <a:pt x="838" y="0"/>
                            <a:pt x="872" y="9"/>
                            <a:pt x="891" y="9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" name="Freeform 368"/>
                    <p:cNvSpPr>
                      <a:spLocks/>
                    </p:cNvSpPr>
                    <p:nvPr/>
                  </p:nvSpPr>
                  <p:spPr bwMode="auto">
                    <a:xfrm>
                      <a:off x="4432" y="3819"/>
                      <a:ext cx="891" cy="482"/>
                    </a:xfrm>
                    <a:custGeom>
                      <a:avLst/>
                      <a:gdLst>
                        <a:gd name="T0" fmla="*/ 0 w 891"/>
                        <a:gd name="T1" fmla="*/ 0 h 482"/>
                        <a:gd name="T2" fmla="*/ 183 w 891"/>
                        <a:gd name="T3" fmla="*/ 114 h 482"/>
                        <a:gd name="T4" fmla="*/ 525 w 891"/>
                        <a:gd name="T5" fmla="*/ 321 h 482"/>
                        <a:gd name="T6" fmla="*/ 666 w 891"/>
                        <a:gd name="T7" fmla="*/ 413 h 482"/>
                        <a:gd name="T8" fmla="*/ 800 w 891"/>
                        <a:gd name="T9" fmla="*/ 473 h 482"/>
                        <a:gd name="T10" fmla="*/ 891 w 891"/>
                        <a:gd name="T11" fmla="*/ 473 h 48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891" h="482">
                          <a:moveTo>
                            <a:pt x="0" y="0"/>
                          </a:moveTo>
                          <a:cubicBezTo>
                            <a:pt x="30" y="19"/>
                            <a:pt x="95" y="60"/>
                            <a:pt x="183" y="114"/>
                          </a:cubicBezTo>
                          <a:cubicBezTo>
                            <a:pt x="270" y="167"/>
                            <a:pt x="446" y="271"/>
                            <a:pt x="525" y="321"/>
                          </a:cubicBezTo>
                          <a:cubicBezTo>
                            <a:pt x="605" y="372"/>
                            <a:pt x="621" y="388"/>
                            <a:pt x="666" y="413"/>
                          </a:cubicBezTo>
                          <a:cubicBezTo>
                            <a:pt x="712" y="438"/>
                            <a:pt x="762" y="463"/>
                            <a:pt x="800" y="473"/>
                          </a:cubicBezTo>
                          <a:cubicBezTo>
                            <a:pt x="838" y="482"/>
                            <a:pt x="872" y="473"/>
                            <a:pt x="891" y="473"/>
                          </a:cubicBezTo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5" name="Group 369"/>
                  <p:cNvGrpSpPr>
                    <a:grpSpLocks/>
                  </p:cNvGrpSpPr>
                  <p:nvPr/>
                </p:nvGrpSpPr>
                <p:grpSpPr bwMode="auto">
                  <a:xfrm flipV="1">
                    <a:off x="4398" y="3278"/>
                    <a:ext cx="936" cy="1119"/>
                    <a:chOff x="4398" y="3182"/>
                    <a:chExt cx="936" cy="1119"/>
                  </a:xfrm>
                </p:grpSpPr>
                <p:sp>
                  <p:nvSpPr>
                    <p:cNvPr id="46" name="Freeform 370"/>
                    <p:cNvSpPr>
                      <a:spLocks/>
                    </p:cNvSpPr>
                    <p:nvPr/>
                  </p:nvSpPr>
                  <p:spPr bwMode="auto">
                    <a:xfrm>
                      <a:off x="4398" y="3182"/>
                      <a:ext cx="925" cy="578"/>
                    </a:xfrm>
                    <a:custGeom>
                      <a:avLst/>
                      <a:gdLst>
                        <a:gd name="T0" fmla="*/ 12 w 925"/>
                        <a:gd name="T1" fmla="*/ 28 h 578"/>
                        <a:gd name="T2" fmla="*/ 12 w 925"/>
                        <a:gd name="T3" fmla="*/ 52 h 578"/>
                        <a:gd name="T4" fmla="*/ 0 w 925"/>
                        <a:gd name="T5" fmla="*/ 76 h 578"/>
                        <a:gd name="T6" fmla="*/ 12 w 925"/>
                        <a:gd name="T7" fmla="*/ 508 h 578"/>
                        <a:gd name="T8" fmla="*/ 34 w 925"/>
                        <a:gd name="T9" fmla="*/ 495 h 578"/>
                        <a:gd name="T10" fmla="*/ 217 w 925"/>
                        <a:gd name="T11" fmla="*/ 381 h 578"/>
                        <a:gd name="T12" fmla="*/ 559 w 925"/>
                        <a:gd name="T13" fmla="*/ 174 h 578"/>
                        <a:gd name="T14" fmla="*/ 700 w 925"/>
                        <a:gd name="T15" fmla="*/ 82 h 578"/>
                        <a:gd name="T16" fmla="*/ 834 w 925"/>
                        <a:gd name="T17" fmla="*/ 22 h 578"/>
                        <a:gd name="T18" fmla="*/ 925 w 925"/>
                        <a:gd name="T19" fmla="*/ 22 h 57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</a:cxnLst>
                      <a:rect l="0" t="0" r="r" b="b"/>
                      <a:pathLst>
                        <a:path w="925" h="578">
                          <a:moveTo>
                            <a:pt x="12" y="28"/>
                          </a:moveTo>
                          <a:cubicBezTo>
                            <a:pt x="12" y="32"/>
                            <a:pt x="14" y="44"/>
                            <a:pt x="12" y="52"/>
                          </a:cubicBezTo>
                          <a:cubicBezTo>
                            <a:pt x="10" y="60"/>
                            <a:pt x="0" y="0"/>
                            <a:pt x="0" y="76"/>
                          </a:cubicBezTo>
                          <a:cubicBezTo>
                            <a:pt x="0" y="152"/>
                            <a:pt x="6" y="438"/>
                            <a:pt x="12" y="508"/>
                          </a:cubicBezTo>
                          <a:cubicBezTo>
                            <a:pt x="18" y="578"/>
                            <a:pt x="0" y="516"/>
                            <a:pt x="34" y="495"/>
                          </a:cubicBezTo>
                          <a:cubicBezTo>
                            <a:pt x="68" y="474"/>
                            <a:pt x="129" y="435"/>
                            <a:pt x="217" y="381"/>
                          </a:cubicBezTo>
                          <a:cubicBezTo>
                            <a:pt x="304" y="328"/>
                            <a:pt x="480" y="224"/>
                            <a:pt x="559" y="174"/>
                          </a:cubicBezTo>
                          <a:cubicBezTo>
                            <a:pt x="639" y="123"/>
                            <a:pt x="655" y="107"/>
                            <a:pt x="700" y="82"/>
                          </a:cubicBezTo>
                          <a:cubicBezTo>
                            <a:pt x="746" y="57"/>
                            <a:pt x="796" y="32"/>
                            <a:pt x="834" y="22"/>
                          </a:cubicBezTo>
                          <a:cubicBezTo>
                            <a:pt x="872" y="13"/>
                            <a:pt x="906" y="22"/>
                            <a:pt x="925" y="22"/>
                          </a:cubicBezTo>
                        </a:path>
                      </a:pathLst>
                    </a:custGeom>
                    <a:solidFill>
                      <a:schemeClr val="bg1">
                        <a:lumMod val="65000"/>
                      </a:scheme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" name="Freeform 371"/>
                    <p:cNvSpPr>
                      <a:spLocks/>
                    </p:cNvSpPr>
                    <p:nvPr/>
                  </p:nvSpPr>
                  <p:spPr bwMode="auto">
                    <a:xfrm>
                      <a:off x="4443" y="3195"/>
                      <a:ext cx="891" cy="482"/>
                    </a:xfrm>
                    <a:custGeom>
                      <a:avLst/>
                      <a:gdLst>
                        <a:gd name="T0" fmla="*/ 0 w 891"/>
                        <a:gd name="T1" fmla="*/ 482 h 482"/>
                        <a:gd name="T2" fmla="*/ 183 w 891"/>
                        <a:gd name="T3" fmla="*/ 368 h 482"/>
                        <a:gd name="T4" fmla="*/ 526 w 891"/>
                        <a:gd name="T5" fmla="*/ 161 h 482"/>
                        <a:gd name="T6" fmla="*/ 666 w 891"/>
                        <a:gd name="T7" fmla="*/ 69 h 482"/>
                        <a:gd name="T8" fmla="*/ 800 w 891"/>
                        <a:gd name="T9" fmla="*/ 9 h 482"/>
                        <a:gd name="T10" fmla="*/ 891 w 891"/>
                        <a:gd name="T11" fmla="*/ 9 h 48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891" h="482">
                          <a:moveTo>
                            <a:pt x="0" y="482"/>
                          </a:moveTo>
                          <a:cubicBezTo>
                            <a:pt x="31" y="463"/>
                            <a:pt x="95" y="422"/>
                            <a:pt x="183" y="368"/>
                          </a:cubicBezTo>
                          <a:cubicBezTo>
                            <a:pt x="271" y="315"/>
                            <a:pt x="446" y="211"/>
                            <a:pt x="526" y="161"/>
                          </a:cubicBezTo>
                          <a:cubicBezTo>
                            <a:pt x="606" y="110"/>
                            <a:pt x="621" y="94"/>
                            <a:pt x="666" y="69"/>
                          </a:cubicBezTo>
                          <a:cubicBezTo>
                            <a:pt x="712" y="44"/>
                            <a:pt x="762" y="19"/>
                            <a:pt x="800" y="9"/>
                          </a:cubicBezTo>
                          <a:cubicBezTo>
                            <a:pt x="838" y="0"/>
                            <a:pt x="872" y="9"/>
                            <a:pt x="891" y="9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" name="Freeform 372"/>
                    <p:cNvSpPr>
                      <a:spLocks/>
                    </p:cNvSpPr>
                    <p:nvPr/>
                  </p:nvSpPr>
                  <p:spPr bwMode="auto">
                    <a:xfrm>
                      <a:off x="4432" y="3819"/>
                      <a:ext cx="891" cy="482"/>
                    </a:xfrm>
                    <a:custGeom>
                      <a:avLst/>
                      <a:gdLst>
                        <a:gd name="T0" fmla="*/ 0 w 891"/>
                        <a:gd name="T1" fmla="*/ 0 h 482"/>
                        <a:gd name="T2" fmla="*/ 183 w 891"/>
                        <a:gd name="T3" fmla="*/ 114 h 482"/>
                        <a:gd name="T4" fmla="*/ 525 w 891"/>
                        <a:gd name="T5" fmla="*/ 321 h 482"/>
                        <a:gd name="T6" fmla="*/ 666 w 891"/>
                        <a:gd name="T7" fmla="*/ 413 h 482"/>
                        <a:gd name="T8" fmla="*/ 800 w 891"/>
                        <a:gd name="T9" fmla="*/ 473 h 482"/>
                        <a:gd name="T10" fmla="*/ 891 w 891"/>
                        <a:gd name="T11" fmla="*/ 473 h 48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891" h="482">
                          <a:moveTo>
                            <a:pt x="0" y="0"/>
                          </a:moveTo>
                          <a:cubicBezTo>
                            <a:pt x="30" y="19"/>
                            <a:pt x="95" y="60"/>
                            <a:pt x="183" y="114"/>
                          </a:cubicBezTo>
                          <a:cubicBezTo>
                            <a:pt x="270" y="167"/>
                            <a:pt x="446" y="271"/>
                            <a:pt x="525" y="321"/>
                          </a:cubicBezTo>
                          <a:cubicBezTo>
                            <a:pt x="605" y="372"/>
                            <a:pt x="621" y="388"/>
                            <a:pt x="666" y="413"/>
                          </a:cubicBezTo>
                          <a:cubicBezTo>
                            <a:pt x="712" y="438"/>
                            <a:pt x="762" y="463"/>
                            <a:pt x="800" y="473"/>
                          </a:cubicBezTo>
                          <a:cubicBezTo>
                            <a:pt x="838" y="482"/>
                            <a:pt x="872" y="473"/>
                            <a:pt x="891" y="473"/>
                          </a:cubicBezTo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40" name="Group 373"/>
                <p:cNvGrpSpPr>
                  <a:grpSpLocks/>
                </p:cNvGrpSpPr>
                <p:nvPr/>
              </p:nvGrpSpPr>
              <p:grpSpPr bwMode="auto">
                <a:xfrm>
                  <a:off x="4284" y="3324"/>
                  <a:ext cx="240" cy="480"/>
                  <a:chOff x="4284" y="3468"/>
                  <a:chExt cx="360" cy="480"/>
                </a:xfrm>
              </p:grpSpPr>
              <p:sp>
                <p:nvSpPr>
                  <p:cNvPr id="42" name="Line 374"/>
                  <p:cNvSpPr>
                    <a:spLocks noChangeShapeType="1"/>
                  </p:cNvSpPr>
                  <p:nvPr/>
                </p:nvSpPr>
                <p:spPr bwMode="auto">
                  <a:xfrm>
                    <a:off x="4284" y="3468"/>
                    <a:ext cx="3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" name="Line 375"/>
                  <p:cNvSpPr>
                    <a:spLocks noChangeShapeType="1"/>
                  </p:cNvSpPr>
                  <p:nvPr/>
                </p:nvSpPr>
                <p:spPr bwMode="auto">
                  <a:xfrm>
                    <a:off x="4284" y="3948"/>
                    <a:ext cx="3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" name="Text Box 376"/>
                <p:cNvSpPr txBox="1">
                  <a:spLocks noChangeArrowheads="1"/>
                </p:cNvSpPr>
                <p:nvPr/>
              </p:nvSpPr>
              <p:spPr bwMode="auto">
                <a:xfrm>
                  <a:off x="4470" y="3528"/>
                  <a:ext cx="68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p</a:t>
                  </a:r>
                  <a:r>
                    <a:rPr lang="en-US" altLang="en-US" baseline="-25000"/>
                    <a:t>1</a:t>
                  </a:r>
                  <a:r>
                    <a:rPr lang="en-US" altLang="en-US"/>
                    <a:t>&gt;p</a:t>
                  </a:r>
                  <a:r>
                    <a:rPr lang="en-US" altLang="en-US" baseline="-25000"/>
                    <a:t>b</a:t>
                  </a:r>
                </a:p>
              </p:txBody>
            </p:sp>
          </p:grpSp>
          <p:sp>
            <p:nvSpPr>
              <p:cNvPr id="18" name="Text Box 377"/>
              <p:cNvSpPr txBox="1">
                <a:spLocks noChangeArrowheads="1"/>
              </p:cNvSpPr>
              <p:nvPr/>
            </p:nvSpPr>
            <p:spPr bwMode="auto">
              <a:xfrm>
                <a:off x="5796" y="2424"/>
                <a:ext cx="3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p</a:t>
                </a:r>
                <a:r>
                  <a:rPr lang="en-US" altLang="en-US" baseline="-25000"/>
                  <a:t>b</a:t>
                </a:r>
              </a:p>
            </p:txBody>
          </p:sp>
          <p:grpSp>
            <p:nvGrpSpPr>
              <p:cNvPr id="19" name="Group 378"/>
              <p:cNvGrpSpPr>
                <a:grpSpLocks/>
              </p:cNvGrpSpPr>
              <p:nvPr/>
            </p:nvGrpSpPr>
            <p:grpSpPr bwMode="auto">
              <a:xfrm>
                <a:off x="4032" y="1842"/>
                <a:ext cx="666" cy="504"/>
                <a:chOff x="4338" y="1842"/>
                <a:chExt cx="666" cy="504"/>
              </a:xfrm>
            </p:grpSpPr>
            <p:sp>
              <p:nvSpPr>
                <p:cNvPr id="36" name="Line 379"/>
                <p:cNvSpPr>
                  <a:spLocks noChangeShapeType="1"/>
                </p:cNvSpPr>
                <p:nvPr/>
              </p:nvSpPr>
              <p:spPr bwMode="auto">
                <a:xfrm flipV="1">
                  <a:off x="4338" y="1842"/>
                  <a:ext cx="514" cy="504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Line 380"/>
                <p:cNvSpPr>
                  <a:spLocks noChangeShapeType="1"/>
                </p:cNvSpPr>
                <p:nvPr/>
              </p:nvSpPr>
              <p:spPr bwMode="auto">
                <a:xfrm flipV="1">
                  <a:off x="4338" y="1872"/>
                  <a:ext cx="617" cy="474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Line 381"/>
                <p:cNvSpPr>
                  <a:spLocks noChangeShapeType="1"/>
                </p:cNvSpPr>
                <p:nvPr/>
              </p:nvSpPr>
              <p:spPr bwMode="auto">
                <a:xfrm flipV="1">
                  <a:off x="4338" y="1949"/>
                  <a:ext cx="666" cy="397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403"/>
              <p:cNvGrpSpPr>
                <a:grpSpLocks/>
              </p:cNvGrpSpPr>
              <p:nvPr/>
            </p:nvGrpSpPr>
            <p:grpSpPr bwMode="auto">
              <a:xfrm>
                <a:off x="4434" y="1212"/>
                <a:ext cx="918" cy="1128"/>
                <a:chOff x="4740" y="1212"/>
                <a:chExt cx="918" cy="1128"/>
              </a:xfrm>
            </p:grpSpPr>
            <p:grpSp>
              <p:nvGrpSpPr>
                <p:cNvPr id="32" name="Group 383"/>
                <p:cNvGrpSpPr>
                  <a:grpSpLocks/>
                </p:cNvGrpSpPr>
                <p:nvPr/>
              </p:nvGrpSpPr>
              <p:grpSpPr bwMode="auto">
                <a:xfrm>
                  <a:off x="4740" y="1212"/>
                  <a:ext cx="276" cy="1104"/>
                  <a:chOff x="5088" y="3156"/>
                  <a:chExt cx="276" cy="1104"/>
                </a:xfrm>
              </p:grpSpPr>
              <p:sp>
                <p:nvSpPr>
                  <p:cNvPr id="34" name="Line 38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88" y="3156"/>
                    <a:ext cx="276" cy="12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" name="Line 385"/>
                  <p:cNvSpPr>
                    <a:spLocks noChangeShapeType="1"/>
                  </p:cNvSpPr>
                  <p:nvPr/>
                </p:nvSpPr>
                <p:spPr bwMode="auto">
                  <a:xfrm>
                    <a:off x="5088" y="4140"/>
                    <a:ext cx="276" cy="12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3" name="Text Box 386"/>
                <p:cNvSpPr txBox="1">
                  <a:spLocks noChangeArrowheads="1"/>
                </p:cNvSpPr>
                <p:nvPr/>
              </p:nvSpPr>
              <p:spPr bwMode="auto">
                <a:xfrm>
                  <a:off x="4974" y="2052"/>
                  <a:ext cx="68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p</a:t>
                  </a:r>
                  <a:r>
                    <a:rPr lang="en-US" altLang="en-US" baseline="-25000"/>
                    <a:t>2</a:t>
                  </a:r>
                  <a:r>
                    <a:rPr lang="en-US" altLang="en-US"/>
                    <a:t>=p</a:t>
                  </a:r>
                  <a:r>
                    <a:rPr lang="en-US" altLang="en-US" baseline="-25000"/>
                    <a:t>b</a:t>
                  </a:r>
                </a:p>
              </p:txBody>
            </p:sp>
          </p:grpSp>
          <p:sp>
            <p:nvSpPr>
              <p:cNvPr id="21" name="Line 387"/>
              <p:cNvSpPr>
                <a:spLocks noChangeShapeType="1"/>
              </p:cNvSpPr>
              <p:nvPr/>
            </p:nvSpPr>
            <p:spPr bwMode="auto">
              <a:xfrm>
                <a:off x="3132" y="1752"/>
                <a:ext cx="27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2" name="Group 388"/>
              <p:cNvGrpSpPr>
                <a:grpSpLocks/>
              </p:cNvGrpSpPr>
              <p:nvPr/>
            </p:nvGrpSpPr>
            <p:grpSpPr bwMode="auto">
              <a:xfrm>
                <a:off x="3156" y="1590"/>
                <a:ext cx="299" cy="348"/>
                <a:chOff x="3150" y="3948"/>
                <a:chExt cx="299" cy="348"/>
              </a:xfrm>
            </p:grpSpPr>
            <p:sp>
              <p:nvSpPr>
                <p:cNvPr id="30" name="Text Box 389"/>
                <p:cNvSpPr txBox="1">
                  <a:spLocks noChangeArrowheads="1"/>
                </p:cNvSpPr>
                <p:nvPr/>
              </p:nvSpPr>
              <p:spPr bwMode="auto">
                <a:xfrm>
                  <a:off x="3150" y="3948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C</a:t>
                  </a:r>
                </a:p>
              </p:txBody>
            </p:sp>
            <p:sp>
              <p:nvSpPr>
                <p:cNvPr id="31" name="Text Box 390"/>
                <p:cNvSpPr txBox="1">
                  <a:spLocks noChangeArrowheads="1"/>
                </p:cNvSpPr>
                <p:nvPr/>
              </p:nvSpPr>
              <p:spPr bwMode="auto">
                <a:xfrm>
                  <a:off x="3253" y="4008"/>
                  <a:ext cx="19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dirty="0"/>
                    <a:t>L</a:t>
                  </a:r>
                </a:p>
              </p:txBody>
            </p:sp>
          </p:grpSp>
          <p:grpSp>
            <p:nvGrpSpPr>
              <p:cNvPr id="23" name="Group 391"/>
              <p:cNvGrpSpPr>
                <a:grpSpLocks/>
              </p:cNvGrpSpPr>
              <p:nvPr/>
            </p:nvGrpSpPr>
            <p:grpSpPr bwMode="auto">
              <a:xfrm>
                <a:off x="3990" y="1428"/>
                <a:ext cx="222" cy="260"/>
                <a:chOff x="5196" y="3696"/>
                <a:chExt cx="222" cy="260"/>
              </a:xfrm>
            </p:grpSpPr>
            <p:sp>
              <p:nvSpPr>
                <p:cNvPr id="28" name="Oval 392"/>
                <p:cNvSpPr>
                  <a:spLocks noChangeArrowheads="1"/>
                </p:cNvSpPr>
                <p:nvPr/>
              </p:nvSpPr>
              <p:spPr bwMode="auto">
                <a:xfrm>
                  <a:off x="5196" y="3708"/>
                  <a:ext cx="216" cy="22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Text Box 393"/>
                <p:cNvSpPr txBox="1">
                  <a:spLocks noChangeArrowheads="1"/>
                </p:cNvSpPr>
                <p:nvPr/>
              </p:nvSpPr>
              <p:spPr bwMode="auto">
                <a:xfrm>
                  <a:off x="5202" y="3696"/>
                  <a:ext cx="216" cy="26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100"/>
                    <a:t>1</a:t>
                  </a:r>
                </a:p>
              </p:txBody>
            </p:sp>
          </p:grpSp>
          <p:grpSp>
            <p:nvGrpSpPr>
              <p:cNvPr id="24" name="Group 394"/>
              <p:cNvGrpSpPr>
                <a:grpSpLocks/>
              </p:cNvGrpSpPr>
              <p:nvPr/>
            </p:nvGrpSpPr>
            <p:grpSpPr bwMode="auto">
              <a:xfrm flipV="1">
                <a:off x="4044" y="1182"/>
                <a:ext cx="666" cy="504"/>
                <a:chOff x="4338" y="1842"/>
                <a:chExt cx="666" cy="504"/>
              </a:xfrm>
            </p:grpSpPr>
            <p:sp>
              <p:nvSpPr>
                <p:cNvPr id="25" name="Line 395"/>
                <p:cNvSpPr>
                  <a:spLocks noChangeShapeType="1"/>
                </p:cNvSpPr>
                <p:nvPr/>
              </p:nvSpPr>
              <p:spPr bwMode="auto">
                <a:xfrm flipV="1">
                  <a:off x="4338" y="1842"/>
                  <a:ext cx="514" cy="504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Line 396"/>
                <p:cNvSpPr>
                  <a:spLocks noChangeShapeType="1"/>
                </p:cNvSpPr>
                <p:nvPr/>
              </p:nvSpPr>
              <p:spPr bwMode="auto">
                <a:xfrm flipV="1">
                  <a:off x="4338" y="1872"/>
                  <a:ext cx="617" cy="474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Line 397"/>
                <p:cNvSpPr>
                  <a:spLocks noChangeShapeType="1"/>
                </p:cNvSpPr>
                <p:nvPr/>
              </p:nvSpPr>
              <p:spPr bwMode="auto">
                <a:xfrm flipV="1">
                  <a:off x="4338" y="1949"/>
                  <a:ext cx="666" cy="397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" name="Group 411"/>
            <p:cNvGrpSpPr>
              <a:grpSpLocks/>
            </p:cNvGrpSpPr>
            <p:nvPr/>
          </p:nvGrpSpPr>
          <p:grpSpPr bwMode="auto">
            <a:xfrm>
              <a:off x="4686" y="1308"/>
              <a:ext cx="222" cy="260"/>
              <a:chOff x="5028" y="1896"/>
              <a:chExt cx="222" cy="260"/>
            </a:xfrm>
          </p:grpSpPr>
          <p:sp>
            <p:nvSpPr>
              <p:cNvPr id="15" name="Oval 400"/>
              <p:cNvSpPr>
                <a:spLocks noChangeArrowheads="1"/>
              </p:cNvSpPr>
              <p:nvPr/>
            </p:nvSpPr>
            <p:spPr bwMode="auto">
              <a:xfrm>
                <a:off x="5028" y="1908"/>
                <a:ext cx="216" cy="22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Text Box 401"/>
              <p:cNvSpPr txBox="1">
                <a:spLocks noChangeArrowheads="1"/>
              </p:cNvSpPr>
              <p:nvPr/>
            </p:nvSpPr>
            <p:spPr bwMode="auto">
              <a:xfrm>
                <a:off x="5034" y="1896"/>
                <a:ext cx="216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/>
                  <a:t>2</a:t>
                </a:r>
              </a:p>
            </p:txBody>
          </p:sp>
        </p:grpSp>
      </p:grpSp>
      <p:grpSp>
        <p:nvGrpSpPr>
          <p:cNvPr id="52" name="Group 423"/>
          <p:cNvGrpSpPr>
            <a:grpSpLocks/>
          </p:cNvGrpSpPr>
          <p:nvPr/>
        </p:nvGrpSpPr>
        <p:grpSpPr bwMode="auto">
          <a:xfrm>
            <a:off x="7620000" y="1866900"/>
            <a:ext cx="542925" cy="314325"/>
            <a:chOff x="5316" y="1644"/>
            <a:chExt cx="342" cy="198"/>
          </a:xfrm>
        </p:grpSpPr>
        <p:sp>
          <p:nvSpPr>
            <p:cNvPr id="53" name="Line 358"/>
            <p:cNvSpPr>
              <a:spLocks noChangeShapeType="1"/>
            </p:cNvSpPr>
            <p:nvPr/>
          </p:nvSpPr>
          <p:spPr bwMode="auto">
            <a:xfrm>
              <a:off x="5322" y="1842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359"/>
            <p:cNvSpPr>
              <a:spLocks noChangeShapeType="1"/>
            </p:cNvSpPr>
            <p:nvPr/>
          </p:nvSpPr>
          <p:spPr bwMode="auto">
            <a:xfrm>
              <a:off x="5316" y="1644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" name="Group 426"/>
          <p:cNvGrpSpPr>
            <a:grpSpLocks/>
          </p:cNvGrpSpPr>
          <p:nvPr/>
        </p:nvGrpSpPr>
        <p:grpSpPr bwMode="auto">
          <a:xfrm>
            <a:off x="8118475" y="1428750"/>
            <a:ext cx="863600" cy="1257300"/>
            <a:chOff x="5630" y="1368"/>
            <a:chExt cx="544" cy="792"/>
          </a:xfrm>
        </p:grpSpPr>
        <p:grpSp>
          <p:nvGrpSpPr>
            <p:cNvPr id="56" name="Group 425"/>
            <p:cNvGrpSpPr>
              <a:grpSpLocks/>
            </p:cNvGrpSpPr>
            <p:nvPr/>
          </p:nvGrpSpPr>
          <p:grpSpPr bwMode="auto">
            <a:xfrm>
              <a:off x="5682" y="1368"/>
              <a:ext cx="276" cy="260"/>
              <a:chOff x="5682" y="1368"/>
              <a:chExt cx="276" cy="260"/>
            </a:xfrm>
          </p:grpSpPr>
          <p:sp>
            <p:nvSpPr>
              <p:cNvPr id="58" name="Oval 406"/>
              <p:cNvSpPr>
                <a:spLocks noChangeArrowheads="1"/>
              </p:cNvSpPr>
              <p:nvPr/>
            </p:nvSpPr>
            <p:spPr bwMode="auto">
              <a:xfrm>
                <a:off x="5682" y="1380"/>
                <a:ext cx="251" cy="22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Text Box 407"/>
              <p:cNvSpPr txBox="1">
                <a:spLocks noChangeArrowheads="1"/>
              </p:cNvSpPr>
              <p:nvPr/>
            </p:nvSpPr>
            <p:spPr bwMode="auto">
              <a:xfrm>
                <a:off x="5707" y="1368"/>
                <a:ext cx="251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/>
                  <a:t>3</a:t>
                </a:r>
              </a:p>
            </p:txBody>
          </p:sp>
        </p:grpSp>
        <p:sp>
          <p:nvSpPr>
            <p:cNvPr id="57" name="Rectangle 413"/>
            <p:cNvSpPr>
              <a:spLocks noChangeArrowheads="1"/>
            </p:cNvSpPr>
            <p:nvPr/>
          </p:nvSpPr>
          <p:spPr bwMode="auto">
            <a:xfrm>
              <a:off x="5630" y="1872"/>
              <a:ext cx="5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3</a:t>
              </a:r>
              <a:r>
                <a:rPr lang="en-US" altLang="en-US"/>
                <a:t>&lt;p</a:t>
              </a:r>
              <a:r>
                <a:rPr lang="en-US" altLang="en-US" baseline="-25000"/>
                <a:t>b</a:t>
              </a:r>
            </a:p>
          </p:txBody>
        </p:sp>
      </p:grpSp>
      <p:grpSp>
        <p:nvGrpSpPr>
          <p:cNvPr id="60" name="Group 422"/>
          <p:cNvGrpSpPr>
            <a:grpSpLocks/>
          </p:cNvGrpSpPr>
          <p:nvPr/>
        </p:nvGrpSpPr>
        <p:grpSpPr bwMode="auto">
          <a:xfrm>
            <a:off x="6391275" y="1143000"/>
            <a:ext cx="2171700" cy="1809750"/>
            <a:chOff x="4542" y="1188"/>
            <a:chExt cx="1368" cy="1140"/>
          </a:xfrm>
        </p:grpSpPr>
        <p:grpSp>
          <p:nvGrpSpPr>
            <p:cNvPr id="61" name="Group 417"/>
            <p:cNvGrpSpPr>
              <a:grpSpLocks/>
            </p:cNvGrpSpPr>
            <p:nvPr/>
          </p:nvGrpSpPr>
          <p:grpSpPr bwMode="auto">
            <a:xfrm>
              <a:off x="4548" y="1758"/>
              <a:ext cx="1362" cy="570"/>
              <a:chOff x="4548" y="1758"/>
              <a:chExt cx="1362" cy="570"/>
            </a:xfrm>
          </p:grpSpPr>
          <p:sp>
            <p:nvSpPr>
              <p:cNvPr id="66" name="Freeform 342"/>
              <p:cNvSpPr>
                <a:spLocks/>
              </p:cNvSpPr>
              <p:nvPr/>
            </p:nvSpPr>
            <p:spPr bwMode="auto">
              <a:xfrm>
                <a:off x="4548" y="1758"/>
                <a:ext cx="1050" cy="570"/>
              </a:xfrm>
              <a:custGeom>
                <a:avLst/>
                <a:gdLst>
                  <a:gd name="T0" fmla="*/ 0 w 1050"/>
                  <a:gd name="T1" fmla="*/ 84 h 570"/>
                  <a:gd name="T2" fmla="*/ 84 w 1050"/>
                  <a:gd name="T3" fmla="*/ 0 h 570"/>
                  <a:gd name="T4" fmla="*/ 1050 w 1050"/>
                  <a:gd name="T5" fmla="*/ 570 h 5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50" h="570">
                    <a:moveTo>
                      <a:pt x="0" y="84"/>
                    </a:moveTo>
                    <a:lnTo>
                      <a:pt x="84" y="0"/>
                    </a:lnTo>
                    <a:lnTo>
                      <a:pt x="1050" y="570"/>
                    </a:lnTo>
                  </a:path>
                </a:pathLst>
              </a:custGeom>
              <a:noFill/>
              <a:ln w="19050" cmpd="sng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343"/>
              <p:cNvSpPr>
                <a:spLocks/>
              </p:cNvSpPr>
              <p:nvPr/>
            </p:nvSpPr>
            <p:spPr bwMode="auto">
              <a:xfrm>
                <a:off x="4644" y="1758"/>
                <a:ext cx="1110" cy="534"/>
              </a:xfrm>
              <a:custGeom>
                <a:avLst/>
                <a:gdLst>
                  <a:gd name="T0" fmla="*/ 0 w 1110"/>
                  <a:gd name="T1" fmla="*/ 120 h 534"/>
                  <a:gd name="T2" fmla="*/ 144 w 1110"/>
                  <a:gd name="T3" fmla="*/ 0 h 534"/>
                  <a:gd name="T4" fmla="*/ 1110 w 1110"/>
                  <a:gd name="T5" fmla="*/ 534 h 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10" h="534">
                    <a:moveTo>
                      <a:pt x="0" y="120"/>
                    </a:moveTo>
                    <a:lnTo>
                      <a:pt x="144" y="0"/>
                    </a:lnTo>
                    <a:lnTo>
                      <a:pt x="1110" y="534"/>
                    </a:lnTo>
                  </a:path>
                </a:pathLst>
              </a:custGeom>
              <a:noFill/>
              <a:ln w="19050" cmpd="sng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346"/>
              <p:cNvSpPr>
                <a:spLocks/>
              </p:cNvSpPr>
              <p:nvPr/>
            </p:nvSpPr>
            <p:spPr bwMode="auto">
              <a:xfrm>
                <a:off x="4692" y="1758"/>
                <a:ext cx="1218" cy="498"/>
              </a:xfrm>
              <a:custGeom>
                <a:avLst/>
                <a:gdLst>
                  <a:gd name="T0" fmla="*/ 0 w 1218"/>
                  <a:gd name="T1" fmla="*/ 192 h 498"/>
                  <a:gd name="T2" fmla="*/ 288 w 1218"/>
                  <a:gd name="T3" fmla="*/ 0 h 498"/>
                  <a:gd name="T4" fmla="*/ 1218 w 1218"/>
                  <a:gd name="T5" fmla="*/ 498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18" h="498">
                    <a:moveTo>
                      <a:pt x="0" y="192"/>
                    </a:moveTo>
                    <a:lnTo>
                      <a:pt x="288" y="0"/>
                    </a:lnTo>
                    <a:lnTo>
                      <a:pt x="1218" y="498"/>
                    </a:lnTo>
                  </a:path>
                </a:pathLst>
              </a:custGeom>
              <a:noFill/>
              <a:ln w="19050" cmpd="sng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2" name="Group 418"/>
            <p:cNvGrpSpPr>
              <a:grpSpLocks/>
            </p:cNvGrpSpPr>
            <p:nvPr/>
          </p:nvGrpSpPr>
          <p:grpSpPr bwMode="auto">
            <a:xfrm flipV="1">
              <a:off x="4542" y="1188"/>
              <a:ext cx="1362" cy="570"/>
              <a:chOff x="4548" y="1758"/>
              <a:chExt cx="1362" cy="570"/>
            </a:xfrm>
          </p:grpSpPr>
          <p:sp>
            <p:nvSpPr>
              <p:cNvPr id="63" name="Freeform 419"/>
              <p:cNvSpPr>
                <a:spLocks/>
              </p:cNvSpPr>
              <p:nvPr/>
            </p:nvSpPr>
            <p:spPr bwMode="auto">
              <a:xfrm>
                <a:off x="4548" y="1758"/>
                <a:ext cx="1050" cy="570"/>
              </a:xfrm>
              <a:custGeom>
                <a:avLst/>
                <a:gdLst>
                  <a:gd name="T0" fmla="*/ 0 w 1050"/>
                  <a:gd name="T1" fmla="*/ 84 h 570"/>
                  <a:gd name="T2" fmla="*/ 84 w 1050"/>
                  <a:gd name="T3" fmla="*/ 0 h 570"/>
                  <a:gd name="T4" fmla="*/ 1050 w 1050"/>
                  <a:gd name="T5" fmla="*/ 570 h 5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50" h="570">
                    <a:moveTo>
                      <a:pt x="0" y="84"/>
                    </a:moveTo>
                    <a:lnTo>
                      <a:pt x="84" y="0"/>
                    </a:lnTo>
                    <a:lnTo>
                      <a:pt x="1050" y="570"/>
                    </a:lnTo>
                  </a:path>
                </a:pathLst>
              </a:custGeom>
              <a:noFill/>
              <a:ln w="19050" cmpd="sng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420"/>
              <p:cNvSpPr>
                <a:spLocks/>
              </p:cNvSpPr>
              <p:nvPr/>
            </p:nvSpPr>
            <p:spPr bwMode="auto">
              <a:xfrm>
                <a:off x="4644" y="1758"/>
                <a:ext cx="1110" cy="534"/>
              </a:xfrm>
              <a:custGeom>
                <a:avLst/>
                <a:gdLst>
                  <a:gd name="T0" fmla="*/ 0 w 1110"/>
                  <a:gd name="T1" fmla="*/ 120 h 534"/>
                  <a:gd name="T2" fmla="*/ 144 w 1110"/>
                  <a:gd name="T3" fmla="*/ 0 h 534"/>
                  <a:gd name="T4" fmla="*/ 1110 w 1110"/>
                  <a:gd name="T5" fmla="*/ 534 h 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10" h="534">
                    <a:moveTo>
                      <a:pt x="0" y="120"/>
                    </a:moveTo>
                    <a:lnTo>
                      <a:pt x="144" y="0"/>
                    </a:lnTo>
                    <a:lnTo>
                      <a:pt x="1110" y="534"/>
                    </a:lnTo>
                  </a:path>
                </a:pathLst>
              </a:custGeom>
              <a:noFill/>
              <a:ln w="19050" cmpd="sng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421"/>
              <p:cNvSpPr>
                <a:spLocks/>
              </p:cNvSpPr>
              <p:nvPr/>
            </p:nvSpPr>
            <p:spPr bwMode="auto">
              <a:xfrm>
                <a:off x="4692" y="1758"/>
                <a:ext cx="1218" cy="498"/>
              </a:xfrm>
              <a:custGeom>
                <a:avLst/>
                <a:gdLst>
                  <a:gd name="T0" fmla="*/ 0 w 1218"/>
                  <a:gd name="T1" fmla="*/ 192 h 498"/>
                  <a:gd name="T2" fmla="*/ 288 w 1218"/>
                  <a:gd name="T3" fmla="*/ 0 h 498"/>
                  <a:gd name="T4" fmla="*/ 1218 w 1218"/>
                  <a:gd name="T5" fmla="*/ 498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18" h="498">
                    <a:moveTo>
                      <a:pt x="0" y="192"/>
                    </a:moveTo>
                    <a:lnTo>
                      <a:pt x="288" y="0"/>
                    </a:lnTo>
                    <a:lnTo>
                      <a:pt x="1218" y="498"/>
                    </a:lnTo>
                  </a:path>
                </a:pathLst>
              </a:custGeom>
              <a:noFill/>
              <a:ln w="19050" cmpd="sng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2725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Jet Boundary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3195638" cy="2438399"/>
          </a:xfrm>
        </p:spPr>
        <p:txBody>
          <a:bodyPr/>
          <a:lstStyle/>
          <a:p>
            <a:r>
              <a:rPr lang="en-US" dirty="0"/>
              <a:t>Jet boundary</a:t>
            </a:r>
          </a:p>
          <a:p>
            <a:pPr lvl="1"/>
            <a:r>
              <a:rPr lang="en-US" dirty="0"/>
              <a:t>Along “edge” of jet must satisfy pressure B.C.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-76200" y="3543686"/>
            <a:ext cx="8229600" cy="2857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To match pressure, P must rise </a:t>
            </a:r>
            <a:r>
              <a:rPr lang="en-US" dirty="0">
                <a:sym typeface="Wingdings" panose="05000000000000000000" pitchFamily="2" charset="2"/>
              </a:rPr>
              <a:t> compression</a:t>
            </a:r>
            <a:endParaRPr lang="en-US" dirty="0"/>
          </a:p>
          <a:p>
            <a:pPr lvl="1"/>
            <a:r>
              <a:rPr lang="en-US" dirty="0"/>
              <a:t>Can get PM compression waves</a:t>
            </a:r>
          </a:p>
          <a:p>
            <a:pPr lvl="1"/>
            <a:r>
              <a:rPr lang="en-US" dirty="0"/>
              <a:t>Combine to form oblique shocks, turn flow inward</a:t>
            </a:r>
          </a:p>
          <a:p>
            <a:pPr lvl="1"/>
            <a:r>
              <a:rPr lang="en-US" dirty="0"/>
              <a:t>Centerline (velocity) boundary condition requires reflected compression waves</a:t>
            </a:r>
          </a:p>
          <a:p>
            <a:pPr lvl="1"/>
            <a:r>
              <a:rPr lang="en-US" dirty="0"/>
              <a:t>Now pressure exceeds surrounding pressure (P</a:t>
            </a:r>
            <a:r>
              <a:rPr lang="en-US" baseline="-25000" dirty="0"/>
              <a:t>5</a:t>
            </a:r>
            <a:r>
              <a:rPr lang="en-US" dirty="0"/>
              <a:t>&gt;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), away we started, so process/cycle repeats itself</a:t>
            </a:r>
          </a:p>
        </p:txBody>
      </p:sp>
      <p:grpSp>
        <p:nvGrpSpPr>
          <p:cNvPr id="7" name="Group 218"/>
          <p:cNvGrpSpPr>
            <a:grpSpLocks/>
          </p:cNvGrpSpPr>
          <p:nvPr/>
        </p:nvGrpSpPr>
        <p:grpSpPr bwMode="auto">
          <a:xfrm>
            <a:off x="3124200" y="1146561"/>
            <a:ext cx="5657850" cy="2397125"/>
            <a:chOff x="2568" y="1178"/>
            <a:chExt cx="3564" cy="1510"/>
          </a:xfrm>
        </p:grpSpPr>
        <p:grpSp>
          <p:nvGrpSpPr>
            <p:cNvPr id="8" name="Group 213"/>
            <p:cNvGrpSpPr>
              <a:grpSpLocks/>
            </p:cNvGrpSpPr>
            <p:nvPr/>
          </p:nvGrpSpPr>
          <p:grpSpPr bwMode="auto">
            <a:xfrm>
              <a:off x="2568" y="1178"/>
              <a:ext cx="3564" cy="1510"/>
              <a:chOff x="2568" y="1178"/>
              <a:chExt cx="3564" cy="1510"/>
            </a:xfrm>
          </p:grpSpPr>
          <p:sp>
            <p:nvSpPr>
              <p:cNvPr id="24" name="Freeform 102"/>
              <p:cNvSpPr>
                <a:spLocks/>
              </p:cNvSpPr>
              <p:nvPr/>
            </p:nvSpPr>
            <p:spPr bwMode="auto">
              <a:xfrm>
                <a:off x="4092" y="1668"/>
                <a:ext cx="348" cy="228"/>
              </a:xfrm>
              <a:custGeom>
                <a:avLst/>
                <a:gdLst>
                  <a:gd name="T0" fmla="*/ 0 w 348"/>
                  <a:gd name="T1" fmla="*/ 108 h 228"/>
                  <a:gd name="T2" fmla="*/ 192 w 348"/>
                  <a:gd name="T3" fmla="*/ 0 h 228"/>
                  <a:gd name="T4" fmla="*/ 348 w 348"/>
                  <a:gd name="T5" fmla="*/ 120 h 228"/>
                  <a:gd name="T6" fmla="*/ 168 w 348"/>
                  <a:gd name="T7" fmla="*/ 228 h 228"/>
                  <a:gd name="T8" fmla="*/ 0 w 348"/>
                  <a:gd name="T9" fmla="*/ 10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228">
                    <a:moveTo>
                      <a:pt x="0" y="108"/>
                    </a:moveTo>
                    <a:lnTo>
                      <a:pt x="192" y="0"/>
                    </a:lnTo>
                    <a:lnTo>
                      <a:pt x="348" y="120"/>
                    </a:lnTo>
                    <a:lnTo>
                      <a:pt x="168" y="228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5" name="Group 212"/>
              <p:cNvGrpSpPr>
                <a:grpSpLocks/>
              </p:cNvGrpSpPr>
              <p:nvPr/>
            </p:nvGrpSpPr>
            <p:grpSpPr bwMode="auto">
              <a:xfrm>
                <a:off x="2568" y="1178"/>
                <a:ext cx="3564" cy="1510"/>
                <a:chOff x="2568" y="1178"/>
                <a:chExt cx="3564" cy="1510"/>
              </a:xfrm>
            </p:grpSpPr>
            <p:grpSp>
              <p:nvGrpSpPr>
                <p:cNvPr id="26" name="Group 210"/>
                <p:cNvGrpSpPr>
                  <a:grpSpLocks/>
                </p:cNvGrpSpPr>
                <p:nvPr/>
              </p:nvGrpSpPr>
              <p:grpSpPr bwMode="auto">
                <a:xfrm>
                  <a:off x="2568" y="1178"/>
                  <a:ext cx="3564" cy="1510"/>
                  <a:chOff x="2568" y="1178"/>
                  <a:chExt cx="3564" cy="1510"/>
                </a:xfrm>
              </p:grpSpPr>
              <p:grpSp>
                <p:nvGrpSpPr>
                  <p:cNvPr id="30" name="Group 105"/>
                  <p:cNvGrpSpPr>
                    <a:grpSpLocks/>
                  </p:cNvGrpSpPr>
                  <p:nvPr/>
                </p:nvGrpSpPr>
                <p:grpSpPr bwMode="auto">
                  <a:xfrm>
                    <a:off x="2568" y="1178"/>
                    <a:ext cx="1392" cy="1215"/>
                    <a:chOff x="3762" y="2954"/>
                    <a:chExt cx="1392" cy="1215"/>
                  </a:xfrm>
                </p:grpSpPr>
                <p:grpSp>
                  <p:nvGrpSpPr>
                    <p:cNvPr id="52" name="Group 1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62" y="2954"/>
                      <a:ext cx="936" cy="1215"/>
                      <a:chOff x="4398" y="3182"/>
                      <a:chExt cx="936" cy="1215"/>
                    </a:xfrm>
                  </p:grpSpPr>
                  <p:grpSp>
                    <p:nvGrpSpPr>
                      <p:cNvPr id="57" name="Group 10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98" y="3182"/>
                        <a:ext cx="936" cy="1119"/>
                        <a:chOff x="4398" y="3182"/>
                        <a:chExt cx="936" cy="1119"/>
                      </a:xfrm>
                    </p:grpSpPr>
                    <p:sp>
                      <p:nvSpPr>
                        <p:cNvPr id="62" name="Freeform 10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398" y="3182"/>
                          <a:ext cx="925" cy="578"/>
                        </a:xfrm>
                        <a:custGeom>
                          <a:avLst/>
                          <a:gdLst>
                            <a:gd name="T0" fmla="*/ 12 w 925"/>
                            <a:gd name="T1" fmla="*/ 28 h 578"/>
                            <a:gd name="T2" fmla="*/ 12 w 925"/>
                            <a:gd name="T3" fmla="*/ 52 h 578"/>
                            <a:gd name="T4" fmla="*/ 0 w 925"/>
                            <a:gd name="T5" fmla="*/ 76 h 578"/>
                            <a:gd name="T6" fmla="*/ 12 w 925"/>
                            <a:gd name="T7" fmla="*/ 508 h 578"/>
                            <a:gd name="T8" fmla="*/ 34 w 925"/>
                            <a:gd name="T9" fmla="*/ 495 h 578"/>
                            <a:gd name="T10" fmla="*/ 217 w 925"/>
                            <a:gd name="T11" fmla="*/ 381 h 578"/>
                            <a:gd name="T12" fmla="*/ 559 w 925"/>
                            <a:gd name="T13" fmla="*/ 174 h 578"/>
                            <a:gd name="T14" fmla="*/ 700 w 925"/>
                            <a:gd name="T15" fmla="*/ 82 h 578"/>
                            <a:gd name="T16" fmla="*/ 834 w 925"/>
                            <a:gd name="T17" fmla="*/ 22 h 578"/>
                            <a:gd name="T18" fmla="*/ 925 w 925"/>
                            <a:gd name="T19" fmla="*/ 22 h 57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</a:cxnLst>
                          <a:rect l="0" t="0" r="r" b="b"/>
                          <a:pathLst>
                            <a:path w="925" h="578">
                              <a:moveTo>
                                <a:pt x="12" y="28"/>
                              </a:moveTo>
                              <a:cubicBezTo>
                                <a:pt x="12" y="32"/>
                                <a:pt x="14" y="44"/>
                                <a:pt x="12" y="52"/>
                              </a:cubicBezTo>
                              <a:cubicBezTo>
                                <a:pt x="10" y="60"/>
                                <a:pt x="0" y="0"/>
                                <a:pt x="0" y="76"/>
                              </a:cubicBezTo>
                              <a:cubicBezTo>
                                <a:pt x="0" y="152"/>
                                <a:pt x="6" y="438"/>
                                <a:pt x="12" y="508"/>
                              </a:cubicBezTo>
                              <a:cubicBezTo>
                                <a:pt x="18" y="578"/>
                                <a:pt x="0" y="516"/>
                                <a:pt x="34" y="495"/>
                              </a:cubicBezTo>
                              <a:cubicBezTo>
                                <a:pt x="68" y="474"/>
                                <a:pt x="129" y="435"/>
                                <a:pt x="217" y="381"/>
                              </a:cubicBezTo>
                              <a:cubicBezTo>
                                <a:pt x="304" y="328"/>
                                <a:pt x="480" y="224"/>
                                <a:pt x="559" y="174"/>
                              </a:cubicBezTo>
                              <a:cubicBezTo>
                                <a:pt x="639" y="123"/>
                                <a:pt x="655" y="107"/>
                                <a:pt x="700" y="82"/>
                              </a:cubicBezTo>
                              <a:cubicBezTo>
                                <a:pt x="746" y="57"/>
                                <a:pt x="796" y="32"/>
                                <a:pt x="834" y="22"/>
                              </a:cubicBezTo>
                              <a:cubicBezTo>
                                <a:pt x="872" y="13"/>
                                <a:pt x="906" y="22"/>
                                <a:pt x="925" y="22"/>
                              </a:cubicBezTo>
                            </a:path>
                          </a:pathLst>
                        </a:custGeom>
                        <a:solidFill>
                          <a:schemeClr val="bg1">
                            <a:lumMod val="65000"/>
                          </a:schemeClr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 cmpd="sng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3" name="Freeform 10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443" y="3195"/>
                          <a:ext cx="891" cy="482"/>
                        </a:xfrm>
                        <a:custGeom>
                          <a:avLst/>
                          <a:gdLst>
                            <a:gd name="T0" fmla="*/ 0 w 891"/>
                            <a:gd name="T1" fmla="*/ 482 h 482"/>
                            <a:gd name="T2" fmla="*/ 183 w 891"/>
                            <a:gd name="T3" fmla="*/ 368 h 482"/>
                            <a:gd name="T4" fmla="*/ 526 w 891"/>
                            <a:gd name="T5" fmla="*/ 161 h 482"/>
                            <a:gd name="T6" fmla="*/ 666 w 891"/>
                            <a:gd name="T7" fmla="*/ 69 h 482"/>
                            <a:gd name="T8" fmla="*/ 800 w 891"/>
                            <a:gd name="T9" fmla="*/ 9 h 482"/>
                            <a:gd name="T10" fmla="*/ 891 w 891"/>
                            <a:gd name="T11" fmla="*/ 9 h 482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</a:cxnLst>
                          <a:rect l="0" t="0" r="r" b="b"/>
                          <a:pathLst>
                            <a:path w="891" h="482">
                              <a:moveTo>
                                <a:pt x="0" y="482"/>
                              </a:moveTo>
                              <a:cubicBezTo>
                                <a:pt x="31" y="463"/>
                                <a:pt x="95" y="422"/>
                                <a:pt x="183" y="368"/>
                              </a:cubicBezTo>
                              <a:cubicBezTo>
                                <a:pt x="271" y="315"/>
                                <a:pt x="446" y="211"/>
                                <a:pt x="526" y="161"/>
                              </a:cubicBezTo>
                              <a:cubicBezTo>
                                <a:pt x="606" y="110"/>
                                <a:pt x="621" y="94"/>
                                <a:pt x="666" y="69"/>
                              </a:cubicBezTo>
                              <a:cubicBezTo>
                                <a:pt x="712" y="44"/>
                                <a:pt x="762" y="19"/>
                                <a:pt x="800" y="9"/>
                              </a:cubicBezTo>
                              <a:cubicBezTo>
                                <a:pt x="838" y="0"/>
                                <a:pt x="872" y="9"/>
                                <a:pt x="891" y="9"/>
                              </a:cubicBezTo>
                            </a:path>
                          </a:pathLst>
                        </a:custGeom>
                        <a:noFill/>
                        <a:ln w="2857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4" name="Freeform 11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432" y="3819"/>
                          <a:ext cx="891" cy="482"/>
                        </a:xfrm>
                        <a:custGeom>
                          <a:avLst/>
                          <a:gdLst>
                            <a:gd name="T0" fmla="*/ 0 w 891"/>
                            <a:gd name="T1" fmla="*/ 0 h 482"/>
                            <a:gd name="T2" fmla="*/ 183 w 891"/>
                            <a:gd name="T3" fmla="*/ 114 h 482"/>
                            <a:gd name="T4" fmla="*/ 525 w 891"/>
                            <a:gd name="T5" fmla="*/ 321 h 482"/>
                            <a:gd name="T6" fmla="*/ 666 w 891"/>
                            <a:gd name="T7" fmla="*/ 413 h 482"/>
                            <a:gd name="T8" fmla="*/ 800 w 891"/>
                            <a:gd name="T9" fmla="*/ 473 h 482"/>
                            <a:gd name="T10" fmla="*/ 891 w 891"/>
                            <a:gd name="T11" fmla="*/ 473 h 482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</a:cxnLst>
                          <a:rect l="0" t="0" r="r" b="b"/>
                          <a:pathLst>
                            <a:path w="891" h="482">
                              <a:moveTo>
                                <a:pt x="0" y="0"/>
                              </a:moveTo>
                              <a:cubicBezTo>
                                <a:pt x="30" y="19"/>
                                <a:pt x="95" y="60"/>
                                <a:pt x="183" y="114"/>
                              </a:cubicBezTo>
                              <a:cubicBezTo>
                                <a:pt x="270" y="167"/>
                                <a:pt x="446" y="271"/>
                                <a:pt x="525" y="321"/>
                              </a:cubicBezTo>
                              <a:cubicBezTo>
                                <a:pt x="605" y="372"/>
                                <a:pt x="621" y="388"/>
                                <a:pt x="666" y="413"/>
                              </a:cubicBezTo>
                              <a:cubicBezTo>
                                <a:pt x="712" y="438"/>
                                <a:pt x="762" y="463"/>
                                <a:pt x="800" y="473"/>
                              </a:cubicBezTo>
                              <a:cubicBezTo>
                                <a:pt x="838" y="482"/>
                                <a:pt x="872" y="473"/>
                                <a:pt x="891" y="473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cmpd="sng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8" name="Group 111"/>
                      <p:cNvGrpSpPr>
                        <a:grpSpLocks/>
                      </p:cNvGrpSpPr>
                      <p:nvPr/>
                    </p:nvGrpSpPr>
                    <p:grpSpPr bwMode="auto">
                      <a:xfrm flipV="1">
                        <a:off x="4398" y="3278"/>
                        <a:ext cx="936" cy="1119"/>
                        <a:chOff x="4398" y="3182"/>
                        <a:chExt cx="936" cy="1119"/>
                      </a:xfrm>
                    </p:grpSpPr>
                    <p:sp>
                      <p:nvSpPr>
                        <p:cNvPr id="59" name="Freeform 11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398" y="3182"/>
                          <a:ext cx="925" cy="578"/>
                        </a:xfrm>
                        <a:custGeom>
                          <a:avLst/>
                          <a:gdLst>
                            <a:gd name="T0" fmla="*/ 12 w 925"/>
                            <a:gd name="T1" fmla="*/ 28 h 578"/>
                            <a:gd name="T2" fmla="*/ 12 w 925"/>
                            <a:gd name="T3" fmla="*/ 52 h 578"/>
                            <a:gd name="T4" fmla="*/ 0 w 925"/>
                            <a:gd name="T5" fmla="*/ 76 h 578"/>
                            <a:gd name="T6" fmla="*/ 12 w 925"/>
                            <a:gd name="T7" fmla="*/ 508 h 578"/>
                            <a:gd name="T8" fmla="*/ 34 w 925"/>
                            <a:gd name="T9" fmla="*/ 495 h 578"/>
                            <a:gd name="T10" fmla="*/ 217 w 925"/>
                            <a:gd name="T11" fmla="*/ 381 h 578"/>
                            <a:gd name="T12" fmla="*/ 559 w 925"/>
                            <a:gd name="T13" fmla="*/ 174 h 578"/>
                            <a:gd name="T14" fmla="*/ 700 w 925"/>
                            <a:gd name="T15" fmla="*/ 82 h 578"/>
                            <a:gd name="T16" fmla="*/ 834 w 925"/>
                            <a:gd name="T17" fmla="*/ 22 h 578"/>
                            <a:gd name="T18" fmla="*/ 925 w 925"/>
                            <a:gd name="T19" fmla="*/ 22 h 57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</a:cxnLst>
                          <a:rect l="0" t="0" r="r" b="b"/>
                          <a:pathLst>
                            <a:path w="925" h="578">
                              <a:moveTo>
                                <a:pt x="12" y="28"/>
                              </a:moveTo>
                              <a:cubicBezTo>
                                <a:pt x="12" y="32"/>
                                <a:pt x="14" y="44"/>
                                <a:pt x="12" y="52"/>
                              </a:cubicBezTo>
                              <a:cubicBezTo>
                                <a:pt x="10" y="60"/>
                                <a:pt x="0" y="0"/>
                                <a:pt x="0" y="76"/>
                              </a:cubicBezTo>
                              <a:cubicBezTo>
                                <a:pt x="0" y="152"/>
                                <a:pt x="6" y="438"/>
                                <a:pt x="12" y="508"/>
                              </a:cubicBezTo>
                              <a:cubicBezTo>
                                <a:pt x="18" y="578"/>
                                <a:pt x="0" y="516"/>
                                <a:pt x="34" y="495"/>
                              </a:cubicBezTo>
                              <a:cubicBezTo>
                                <a:pt x="68" y="474"/>
                                <a:pt x="129" y="435"/>
                                <a:pt x="217" y="381"/>
                              </a:cubicBezTo>
                              <a:cubicBezTo>
                                <a:pt x="304" y="328"/>
                                <a:pt x="480" y="224"/>
                                <a:pt x="559" y="174"/>
                              </a:cubicBezTo>
                              <a:cubicBezTo>
                                <a:pt x="639" y="123"/>
                                <a:pt x="655" y="107"/>
                                <a:pt x="700" y="82"/>
                              </a:cubicBezTo>
                              <a:cubicBezTo>
                                <a:pt x="746" y="57"/>
                                <a:pt x="796" y="32"/>
                                <a:pt x="834" y="22"/>
                              </a:cubicBezTo>
                              <a:cubicBezTo>
                                <a:pt x="872" y="13"/>
                                <a:pt x="906" y="22"/>
                                <a:pt x="925" y="22"/>
                              </a:cubicBezTo>
                            </a:path>
                          </a:pathLst>
                        </a:custGeom>
                        <a:solidFill>
                          <a:schemeClr val="bg1">
                            <a:lumMod val="65000"/>
                          </a:schemeClr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 cmpd="sng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0" name="Freeform 11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443" y="3195"/>
                          <a:ext cx="891" cy="482"/>
                        </a:xfrm>
                        <a:custGeom>
                          <a:avLst/>
                          <a:gdLst>
                            <a:gd name="T0" fmla="*/ 0 w 891"/>
                            <a:gd name="T1" fmla="*/ 482 h 482"/>
                            <a:gd name="T2" fmla="*/ 183 w 891"/>
                            <a:gd name="T3" fmla="*/ 368 h 482"/>
                            <a:gd name="T4" fmla="*/ 526 w 891"/>
                            <a:gd name="T5" fmla="*/ 161 h 482"/>
                            <a:gd name="T6" fmla="*/ 666 w 891"/>
                            <a:gd name="T7" fmla="*/ 69 h 482"/>
                            <a:gd name="T8" fmla="*/ 800 w 891"/>
                            <a:gd name="T9" fmla="*/ 9 h 482"/>
                            <a:gd name="T10" fmla="*/ 891 w 891"/>
                            <a:gd name="T11" fmla="*/ 9 h 482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</a:cxnLst>
                          <a:rect l="0" t="0" r="r" b="b"/>
                          <a:pathLst>
                            <a:path w="891" h="482">
                              <a:moveTo>
                                <a:pt x="0" y="482"/>
                              </a:moveTo>
                              <a:cubicBezTo>
                                <a:pt x="31" y="463"/>
                                <a:pt x="95" y="422"/>
                                <a:pt x="183" y="368"/>
                              </a:cubicBezTo>
                              <a:cubicBezTo>
                                <a:pt x="271" y="315"/>
                                <a:pt x="446" y="211"/>
                                <a:pt x="526" y="161"/>
                              </a:cubicBezTo>
                              <a:cubicBezTo>
                                <a:pt x="606" y="110"/>
                                <a:pt x="621" y="94"/>
                                <a:pt x="666" y="69"/>
                              </a:cubicBezTo>
                              <a:cubicBezTo>
                                <a:pt x="712" y="44"/>
                                <a:pt x="762" y="19"/>
                                <a:pt x="800" y="9"/>
                              </a:cubicBezTo>
                              <a:cubicBezTo>
                                <a:pt x="838" y="0"/>
                                <a:pt x="872" y="9"/>
                                <a:pt x="891" y="9"/>
                              </a:cubicBezTo>
                            </a:path>
                          </a:pathLst>
                        </a:custGeom>
                        <a:noFill/>
                        <a:ln w="2857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1" name="Freeform 11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432" y="3819"/>
                          <a:ext cx="891" cy="482"/>
                        </a:xfrm>
                        <a:custGeom>
                          <a:avLst/>
                          <a:gdLst>
                            <a:gd name="T0" fmla="*/ 0 w 891"/>
                            <a:gd name="T1" fmla="*/ 0 h 482"/>
                            <a:gd name="T2" fmla="*/ 183 w 891"/>
                            <a:gd name="T3" fmla="*/ 114 h 482"/>
                            <a:gd name="T4" fmla="*/ 525 w 891"/>
                            <a:gd name="T5" fmla="*/ 321 h 482"/>
                            <a:gd name="T6" fmla="*/ 666 w 891"/>
                            <a:gd name="T7" fmla="*/ 413 h 482"/>
                            <a:gd name="T8" fmla="*/ 800 w 891"/>
                            <a:gd name="T9" fmla="*/ 473 h 482"/>
                            <a:gd name="T10" fmla="*/ 891 w 891"/>
                            <a:gd name="T11" fmla="*/ 473 h 482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</a:cxnLst>
                          <a:rect l="0" t="0" r="r" b="b"/>
                          <a:pathLst>
                            <a:path w="891" h="482">
                              <a:moveTo>
                                <a:pt x="0" y="0"/>
                              </a:moveTo>
                              <a:cubicBezTo>
                                <a:pt x="30" y="19"/>
                                <a:pt x="95" y="60"/>
                                <a:pt x="183" y="114"/>
                              </a:cubicBezTo>
                              <a:cubicBezTo>
                                <a:pt x="270" y="167"/>
                                <a:pt x="446" y="271"/>
                                <a:pt x="525" y="321"/>
                              </a:cubicBezTo>
                              <a:cubicBezTo>
                                <a:pt x="605" y="372"/>
                                <a:pt x="621" y="388"/>
                                <a:pt x="666" y="413"/>
                              </a:cubicBezTo>
                              <a:cubicBezTo>
                                <a:pt x="712" y="438"/>
                                <a:pt x="762" y="463"/>
                                <a:pt x="800" y="473"/>
                              </a:cubicBezTo>
                              <a:cubicBezTo>
                                <a:pt x="838" y="482"/>
                                <a:pt x="872" y="473"/>
                                <a:pt x="891" y="473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cmpd="sng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3" name="Group 1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84" y="3324"/>
                      <a:ext cx="240" cy="480"/>
                      <a:chOff x="4284" y="3468"/>
                      <a:chExt cx="360" cy="480"/>
                    </a:xfrm>
                  </p:grpSpPr>
                  <p:sp>
                    <p:nvSpPr>
                      <p:cNvPr id="55" name="Line 11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284" y="3468"/>
                        <a:ext cx="360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6" name="Line 11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284" y="3948"/>
                        <a:ext cx="360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54" name="Text Box 11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70" y="3528"/>
                      <a:ext cx="684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/>
                        <a:t>p</a:t>
                      </a:r>
                      <a:r>
                        <a:rPr lang="en-US" altLang="en-US" baseline="-25000"/>
                        <a:t>1</a:t>
                      </a:r>
                      <a:r>
                        <a:rPr lang="en-US" altLang="en-US"/>
                        <a:t>&gt;p</a:t>
                      </a:r>
                      <a:r>
                        <a:rPr lang="en-US" altLang="en-US" baseline="-25000"/>
                        <a:t>b</a:t>
                      </a:r>
                    </a:p>
                  </p:txBody>
                </p:sp>
              </p:grpSp>
              <p:sp>
                <p:nvSpPr>
                  <p:cNvPr id="31" name="Text Box 1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32" y="2400"/>
                    <a:ext cx="312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/>
                      <a:t>p</a:t>
                    </a:r>
                    <a:r>
                      <a:rPr lang="en-US" altLang="en-US" baseline="-25000"/>
                      <a:t>b</a:t>
                    </a:r>
                  </a:p>
                </p:txBody>
              </p:sp>
              <p:grpSp>
                <p:nvGrpSpPr>
                  <p:cNvPr id="32" name="Group 120"/>
                  <p:cNvGrpSpPr>
                    <a:grpSpLocks/>
                  </p:cNvGrpSpPr>
                  <p:nvPr/>
                </p:nvGrpSpPr>
                <p:grpSpPr bwMode="auto">
                  <a:xfrm>
                    <a:off x="3492" y="1866"/>
                    <a:ext cx="666" cy="504"/>
                    <a:chOff x="4338" y="1842"/>
                    <a:chExt cx="666" cy="504"/>
                  </a:xfrm>
                </p:grpSpPr>
                <p:sp>
                  <p:nvSpPr>
                    <p:cNvPr id="49" name="Line 12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338" y="1842"/>
                      <a:ext cx="514" cy="50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" name="Line 12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338" y="1872"/>
                      <a:ext cx="617" cy="47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" name="Line 12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338" y="1949"/>
                      <a:ext cx="666" cy="397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3" name="Group 124"/>
                  <p:cNvGrpSpPr>
                    <a:grpSpLocks/>
                  </p:cNvGrpSpPr>
                  <p:nvPr/>
                </p:nvGrpSpPr>
                <p:grpSpPr bwMode="auto">
                  <a:xfrm>
                    <a:off x="3894" y="1236"/>
                    <a:ext cx="918" cy="1128"/>
                    <a:chOff x="4740" y="1212"/>
                    <a:chExt cx="918" cy="1128"/>
                  </a:xfrm>
                </p:grpSpPr>
                <p:grpSp>
                  <p:nvGrpSpPr>
                    <p:cNvPr id="45" name="Group 1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40" y="1212"/>
                      <a:ext cx="276" cy="1104"/>
                      <a:chOff x="5088" y="3156"/>
                      <a:chExt cx="276" cy="1104"/>
                    </a:xfrm>
                  </p:grpSpPr>
                  <p:sp>
                    <p:nvSpPr>
                      <p:cNvPr id="47" name="Line 126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5088" y="3156"/>
                        <a:ext cx="276" cy="12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8" name="Line 1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088" y="4140"/>
                        <a:ext cx="276" cy="12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46" name="Text Box 1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74" y="2052"/>
                      <a:ext cx="684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/>
                        <a:t>p</a:t>
                      </a:r>
                      <a:r>
                        <a:rPr lang="en-US" altLang="en-US" baseline="-25000"/>
                        <a:t>2</a:t>
                      </a:r>
                      <a:r>
                        <a:rPr lang="en-US" altLang="en-US"/>
                        <a:t>=p</a:t>
                      </a:r>
                      <a:r>
                        <a:rPr lang="en-US" altLang="en-US" baseline="-25000"/>
                        <a:t>b</a:t>
                      </a:r>
                    </a:p>
                  </p:txBody>
                </p:sp>
              </p:grpSp>
              <p:sp>
                <p:nvSpPr>
                  <p:cNvPr id="34" name="Line 129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1776"/>
                    <a:ext cx="354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lgDashDot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35" name="Group 130"/>
                  <p:cNvGrpSpPr>
                    <a:grpSpLocks/>
                  </p:cNvGrpSpPr>
                  <p:nvPr/>
                </p:nvGrpSpPr>
                <p:grpSpPr bwMode="auto">
                  <a:xfrm>
                    <a:off x="2616" y="1614"/>
                    <a:ext cx="312" cy="348"/>
                    <a:chOff x="3150" y="3948"/>
                    <a:chExt cx="312" cy="348"/>
                  </a:xfrm>
                </p:grpSpPr>
                <p:sp>
                  <p:nvSpPr>
                    <p:cNvPr id="43" name="Text Box 1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50" y="3948"/>
                      <a:ext cx="240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/>
                        <a:t>C</a:t>
                      </a:r>
                    </a:p>
                  </p:txBody>
                </p:sp>
                <p:sp>
                  <p:nvSpPr>
                    <p:cNvPr id="44" name="Text Box 1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46" y="4008"/>
                      <a:ext cx="216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dirty="0"/>
                        <a:t>L</a:t>
                      </a:r>
                    </a:p>
                  </p:txBody>
                </p:sp>
              </p:grpSp>
              <p:grpSp>
                <p:nvGrpSpPr>
                  <p:cNvPr id="36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3450" y="1452"/>
                    <a:ext cx="222" cy="260"/>
                    <a:chOff x="5196" y="3696"/>
                    <a:chExt cx="222" cy="260"/>
                  </a:xfrm>
                </p:grpSpPr>
                <p:sp>
                  <p:nvSpPr>
                    <p:cNvPr id="41" name="Oval 1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96" y="3708"/>
                      <a:ext cx="216" cy="22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" name="Text Box 13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202" y="3696"/>
                      <a:ext cx="216" cy="26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2100"/>
                        <a:t>1</a:t>
                      </a:r>
                    </a:p>
                  </p:txBody>
                </p:sp>
              </p:grpSp>
              <p:grpSp>
                <p:nvGrpSpPr>
                  <p:cNvPr id="37" name="Group 136"/>
                  <p:cNvGrpSpPr>
                    <a:grpSpLocks/>
                  </p:cNvGrpSpPr>
                  <p:nvPr/>
                </p:nvGrpSpPr>
                <p:grpSpPr bwMode="auto">
                  <a:xfrm flipV="1">
                    <a:off x="3504" y="1206"/>
                    <a:ext cx="666" cy="504"/>
                    <a:chOff x="4338" y="1842"/>
                    <a:chExt cx="666" cy="504"/>
                  </a:xfrm>
                </p:grpSpPr>
                <p:sp>
                  <p:nvSpPr>
                    <p:cNvPr id="38" name="Line 13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338" y="1842"/>
                      <a:ext cx="514" cy="50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" name="Line 13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338" y="1872"/>
                      <a:ext cx="617" cy="47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" name="Line 13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338" y="1949"/>
                      <a:ext cx="666" cy="397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7" name="Group 211"/>
                <p:cNvGrpSpPr>
                  <a:grpSpLocks/>
                </p:cNvGrpSpPr>
                <p:nvPr/>
              </p:nvGrpSpPr>
              <p:grpSpPr bwMode="auto">
                <a:xfrm>
                  <a:off x="4146" y="1332"/>
                  <a:ext cx="222" cy="260"/>
                  <a:chOff x="4146" y="1332"/>
                  <a:chExt cx="222" cy="260"/>
                </a:xfrm>
              </p:grpSpPr>
              <p:sp>
                <p:nvSpPr>
                  <p:cNvPr id="28" name="Oval 141"/>
                  <p:cNvSpPr>
                    <a:spLocks noChangeArrowheads="1"/>
                  </p:cNvSpPr>
                  <p:nvPr/>
                </p:nvSpPr>
                <p:spPr bwMode="auto">
                  <a:xfrm>
                    <a:off x="4146" y="1344"/>
                    <a:ext cx="216" cy="22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Text Box 1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52" y="1332"/>
                    <a:ext cx="216" cy="26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100"/>
                      <a:t>2</a:t>
                    </a:r>
                  </a:p>
                </p:txBody>
              </p:sp>
            </p:grpSp>
          </p:grpSp>
        </p:grpSp>
        <p:sp>
          <p:nvSpPr>
            <p:cNvPr id="9" name="Line 143"/>
            <p:cNvSpPr>
              <a:spLocks noChangeShapeType="1"/>
            </p:cNvSpPr>
            <p:nvPr/>
          </p:nvSpPr>
          <p:spPr bwMode="auto">
            <a:xfrm>
              <a:off x="4782" y="1866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44"/>
            <p:cNvSpPr>
              <a:spLocks noChangeShapeType="1"/>
            </p:cNvSpPr>
            <p:nvPr/>
          </p:nvSpPr>
          <p:spPr bwMode="auto">
            <a:xfrm>
              <a:off x="4776" y="1668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" name="Group 217"/>
            <p:cNvGrpSpPr>
              <a:grpSpLocks/>
            </p:cNvGrpSpPr>
            <p:nvPr/>
          </p:nvGrpSpPr>
          <p:grpSpPr bwMode="auto">
            <a:xfrm>
              <a:off x="5118" y="1392"/>
              <a:ext cx="276" cy="260"/>
              <a:chOff x="5118" y="1392"/>
              <a:chExt cx="276" cy="260"/>
            </a:xfrm>
          </p:grpSpPr>
          <p:sp>
            <p:nvSpPr>
              <p:cNvPr id="22" name="Oval 146"/>
              <p:cNvSpPr>
                <a:spLocks noChangeArrowheads="1"/>
              </p:cNvSpPr>
              <p:nvPr/>
            </p:nvSpPr>
            <p:spPr bwMode="auto">
              <a:xfrm>
                <a:off x="5118" y="1404"/>
                <a:ext cx="251" cy="22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Text Box 147"/>
              <p:cNvSpPr txBox="1">
                <a:spLocks noChangeArrowheads="1"/>
              </p:cNvSpPr>
              <p:nvPr/>
            </p:nvSpPr>
            <p:spPr bwMode="auto">
              <a:xfrm>
                <a:off x="5143" y="1392"/>
                <a:ext cx="251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/>
                  <a:t>3</a:t>
                </a:r>
              </a:p>
            </p:txBody>
          </p:sp>
        </p:grpSp>
        <p:sp>
          <p:nvSpPr>
            <p:cNvPr id="12" name="Rectangle 148"/>
            <p:cNvSpPr>
              <a:spLocks noChangeArrowheads="1"/>
            </p:cNvSpPr>
            <p:nvPr/>
          </p:nvSpPr>
          <p:spPr bwMode="auto">
            <a:xfrm>
              <a:off x="4916" y="1806"/>
              <a:ext cx="5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3</a:t>
              </a:r>
              <a:r>
                <a:rPr lang="en-US" altLang="en-US"/>
                <a:t>&lt;p</a:t>
              </a:r>
              <a:r>
                <a:rPr lang="en-US" altLang="en-US" baseline="-25000"/>
                <a:t>b</a:t>
              </a:r>
            </a:p>
          </p:txBody>
        </p:sp>
        <p:grpSp>
          <p:nvGrpSpPr>
            <p:cNvPr id="13" name="Group 216"/>
            <p:cNvGrpSpPr>
              <a:grpSpLocks/>
            </p:cNvGrpSpPr>
            <p:nvPr/>
          </p:nvGrpSpPr>
          <p:grpSpPr bwMode="auto">
            <a:xfrm>
              <a:off x="4002" y="1212"/>
              <a:ext cx="1368" cy="1140"/>
              <a:chOff x="4002" y="1212"/>
              <a:chExt cx="1368" cy="1140"/>
            </a:xfrm>
          </p:grpSpPr>
          <p:grpSp>
            <p:nvGrpSpPr>
              <p:cNvPr id="14" name="Group 215"/>
              <p:cNvGrpSpPr>
                <a:grpSpLocks/>
              </p:cNvGrpSpPr>
              <p:nvPr/>
            </p:nvGrpSpPr>
            <p:grpSpPr bwMode="auto">
              <a:xfrm>
                <a:off x="4008" y="1782"/>
                <a:ext cx="1362" cy="570"/>
                <a:chOff x="4008" y="1782"/>
                <a:chExt cx="1362" cy="570"/>
              </a:xfrm>
            </p:grpSpPr>
            <p:sp>
              <p:nvSpPr>
                <p:cNvPr id="19" name="Freeform 151"/>
                <p:cNvSpPr>
                  <a:spLocks/>
                </p:cNvSpPr>
                <p:nvPr/>
              </p:nvSpPr>
              <p:spPr bwMode="auto">
                <a:xfrm>
                  <a:off x="4008" y="1782"/>
                  <a:ext cx="1050" cy="570"/>
                </a:xfrm>
                <a:custGeom>
                  <a:avLst/>
                  <a:gdLst>
                    <a:gd name="T0" fmla="*/ 0 w 1050"/>
                    <a:gd name="T1" fmla="*/ 84 h 570"/>
                    <a:gd name="T2" fmla="*/ 84 w 1050"/>
                    <a:gd name="T3" fmla="*/ 0 h 570"/>
                    <a:gd name="T4" fmla="*/ 1050 w 1050"/>
                    <a:gd name="T5" fmla="*/ 570 h 5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50" h="570">
                      <a:moveTo>
                        <a:pt x="0" y="84"/>
                      </a:moveTo>
                      <a:lnTo>
                        <a:pt x="84" y="0"/>
                      </a:lnTo>
                      <a:lnTo>
                        <a:pt x="1050" y="570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Freeform 152"/>
                <p:cNvSpPr>
                  <a:spLocks/>
                </p:cNvSpPr>
                <p:nvPr/>
              </p:nvSpPr>
              <p:spPr bwMode="auto">
                <a:xfrm>
                  <a:off x="4104" y="1782"/>
                  <a:ext cx="1110" cy="534"/>
                </a:xfrm>
                <a:custGeom>
                  <a:avLst/>
                  <a:gdLst>
                    <a:gd name="T0" fmla="*/ 0 w 1110"/>
                    <a:gd name="T1" fmla="*/ 120 h 534"/>
                    <a:gd name="T2" fmla="*/ 144 w 1110"/>
                    <a:gd name="T3" fmla="*/ 0 h 534"/>
                    <a:gd name="T4" fmla="*/ 1110 w 1110"/>
                    <a:gd name="T5" fmla="*/ 534 h 5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10" h="534">
                      <a:moveTo>
                        <a:pt x="0" y="120"/>
                      </a:moveTo>
                      <a:lnTo>
                        <a:pt x="144" y="0"/>
                      </a:lnTo>
                      <a:lnTo>
                        <a:pt x="1110" y="534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Freeform 153"/>
                <p:cNvSpPr>
                  <a:spLocks/>
                </p:cNvSpPr>
                <p:nvPr/>
              </p:nvSpPr>
              <p:spPr bwMode="auto">
                <a:xfrm>
                  <a:off x="4152" y="1782"/>
                  <a:ext cx="1218" cy="498"/>
                </a:xfrm>
                <a:custGeom>
                  <a:avLst/>
                  <a:gdLst>
                    <a:gd name="T0" fmla="*/ 0 w 1218"/>
                    <a:gd name="T1" fmla="*/ 192 h 498"/>
                    <a:gd name="T2" fmla="*/ 288 w 1218"/>
                    <a:gd name="T3" fmla="*/ 0 h 498"/>
                    <a:gd name="T4" fmla="*/ 1218 w 1218"/>
                    <a:gd name="T5" fmla="*/ 498 h 4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18" h="498">
                      <a:moveTo>
                        <a:pt x="0" y="192"/>
                      </a:moveTo>
                      <a:lnTo>
                        <a:pt x="288" y="0"/>
                      </a:lnTo>
                      <a:lnTo>
                        <a:pt x="1218" y="498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" name="Group 214"/>
              <p:cNvGrpSpPr>
                <a:grpSpLocks/>
              </p:cNvGrpSpPr>
              <p:nvPr/>
            </p:nvGrpSpPr>
            <p:grpSpPr bwMode="auto">
              <a:xfrm>
                <a:off x="4002" y="1212"/>
                <a:ext cx="1362" cy="570"/>
                <a:chOff x="4002" y="1212"/>
                <a:chExt cx="1362" cy="570"/>
              </a:xfrm>
            </p:grpSpPr>
            <p:sp>
              <p:nvSpPr>
                <p:cNvPr id="16" name="Freeform 155"/>
                <p:cNvSpPr>
                  <a:spLocks/>
                </p:cNvSpPr>
                <p:nvPr/>
              </p:nvSpPr>
              <p:spPr bwMode="auto">
                <a:xfrm flipV="1">
                  <a:off x="4002" y="1212"/>
                  <a:ext cx="1050" cy="570"/>
                </a:xfrm>
                <a:custGeom>
                  <a:avLst/>
                  <a:gdLst>
                    <a:gd name="T0" fmla="*/ 0 w 1050"/>
                    <a:gd name="T1" fmla="*/ 84 h 570"/>
                    <a:gd name="T2" fmla="*/ 84 w 1050"/>
                    <a:gd name="T3" fmla="*/ 0 h 570"/>
                    <a:gd name="T4" fmla="*/ 1050 w 1050"/>
                    <a:gd name="T5" fmla="*/ 570 h 5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050" h="570">
                      <a:moveTo>
                        <a:pt x="0" y="84"/>
                      </a:moveTo>
                      <a:lnTo>
                        <a:pt x="84" y="0"/>
                      </a:lnTo>
                      <a:lnTo>
                        <a:pt x="1050" y="570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Freeform 156"/>
                <p:cNvSpPr>
                  <a:spLocks/>
                </p:cNvSpPr>
                <p:nvPr/>
              </p:nvSpPr>
              <p:spPr bwMode="auto">
                <a:xfrm flipV="1">
                  <a:off x="4098" y="1248"/>
                  <a:ext cx="1110" cy="534"/>
                </a:xfrm>
                <a:custGeom>
                  <a:avLst/>
                  <a:gdLst>
                    <a:gd name="T0" fmla="*/ 0 w 1110"/>
                    <a:gd name="T1" fmla="*/ 120 h 534"/>
                    <a:gd name="T2" fmla="*/ 144 w 1110"/>
                    <a:gd name="T3" fmla="*/ 0 h 534"/>
                    <a:gd name="T4" fmla="*/ 1110 w 1110"/>
                    <a:gd name="T5" fmla="*/ 534 h 5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10" h="534">
                      <a:moveTo>
                        <a:pt x="0" y="120"/>
                      </a:moveTo>
                      <a:lnTo>
                        <a:pt x="144" y="0"/>
                      </a:lnTo>
                      <a:lnTo>
                        <a:pt x="1110" y="534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Freeform 157"/>
                <p:cNvSpPr>
                  <a:spLocks/>
                </p:cNvSpPr>
                <p:nvPr/>
              </p:nvSpPr>
              <p:spPr bwMode="auto">
                <a:xfrm flipV="1">
                  <a:off x="4146" y="1284"/>
                  <a:ext cx="1218" cy="498"/>
                </a:xfrm>
                <a:custGeom>
                  <a:avLst/>
                  <a:gdLst>
                    <a:gd name="T0" fmla="*/ 0 w 1218"/>
                    <a:gd name="T1" fmla="*/ 192 h 498"/>
                    <a:gd name="T2" fmla="*/ 288 w 1218"/>
                    <a:gd name="T3" fmla="*/ 0 h 498"/>
                    <a:gd name="T4" fmla="*/ 1218 w 1218"/>
                    <a:gd name="T5" fmla="*/ 498 h 4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18" h="498">
                      <a:moveTo>
                        <a:pt x="0" y="192"/>
                      </a:moveTo>
                      <a:lnTo>
                        <a:pt x="288" y="0"/>
                      </a:lnTo>
                      <a:lnTo>
                        <a:pt x="1218" y="498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65" name="Group 219"/>
          <p:cNvGrpSpPr>
            <a:grpSpLocks/>
          </p:cNvGrpSpPr>
          <p:nvPr/>
        </p:nvGrpSpPr>
        <p:grpSpPr bwMode="auto">
          <a:xfrm>
            <a:off x="7678738" y="1495811"/>
            <a:ext cx="863600" cy="1576388"/>
            <a:chOff x="5437" y="1398"/>
            <a:chExt cx="544" cy="993"/>
          </a:xfrm>
        </p:grpSpPr>
        <p:grpSp>
          <p:nvGrpSpPr>
            <p:cNvPr id="66" name="Group 204"/>
            <p:cNvGrpSpPr>
              <a:grpSpLocks/>
            </p:cNvGrpSpPr>
            <p:nvPr/>
          </p:nvGrpSpPr>
          <p:grpSpPr bwMode="auto">
            <a:xfrm>
              <a:off x="5479" y="1398"/>
              <a:ext cx="251" cy="260"/>
              <a:chOff x="5479" y="1398"/>
              <a:chExt cx="251" cy="260"/>
            </a:xfrm>
          </p:grpSpPr>
          <p:sp>
            <p:nvSpPr>
              <p:cNvPr id="68" name="Oval 79"/>
              <p:cNvSpPr>
                <a:spLocks noChangeArrowheads="1"/>
              </p:cNvSpPr>
              <p:nvPr/>
            </p:nvSpPr>
            <p:spPr bwMode="auto">
              <a:xfrm>
                <a:off x="5490" y="1428"/>
                <a:ext cx="185" cy="19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Text Box 80"/>
              <p:cNvSpPr txBox="1">
                <a:spLocks noChangeArrowheads="1"/>
              </p:cNvSpPr>
              <p:nvPr/>
            </p:nvSpPr>
            <p:spPr bwMode="auto">
              <a:xfrm>
                <a:off x="5479" y="1398"/>
                <a:ext cx="251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/>
                  <a:t>4</a:t>
                </a:r>
              </a:p>
            </p:txBody>
          </p:sp>
        </p:grpSp>
        <p:sp>
          <p:nvSpPr>
            <p:cNvPr id="67" name="Rectangle 158"/>
            <p:cNvSpPr>
              <a:spLocks noChangeArrowheads="1"/>
            </p:cNvSpPr>
            <p:nvPr/>
          </p:nvSpPr>
          <p:spPr bwMode="auto">
            <a:xfrm>
              <a:off x="5437" y="2103"/>
              <a:ext cx="5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p</a:t>
              </a:r>
              <a:r>
                <a:rPr lang="en-US" altLang="en-US" baseline="-25000"/>
                <a:t>4</a:t>
              </a:r>
              <a:r>
                <a:rPr lang="en-US" altLang="en-US"/>
                <a:t>=p</a:t>
              </a:r>
              <a:r>
                <a:rPr lang="en-US" altLang="en-US" baseline="-25000"/>
                <a:t>b</a:t>
              </a:r>
            </a:p>
          </p:txBody>
        </p:sp>
      </p:grpSp>
      <p:grpSp>
        <p:nvGrpSpPr>
          <p:cNvPr id="70" name="Group 197"/>
          <p:cNvGrpSpPr>
            <a:grpSpLocks/>
          </p:cNvGrpSpPr>
          <p:nvPr/>
        </p:nvGrpSpPr>
        <p:grpSpPr bwMode="auto">
          <a:xfrm>
            <a:off x="7877175" y="1279911"/>
            <a:ext cx="638175" cy="1635125"/>
            <a:chOff x="5562" y="1262"/>
            <a:chExt cx="402" cy="1030"/>
          </a:xfrm>
        </p:grpSpPr>
        <p:sp>
          <p:nvSpPr>
            <p:cNvPr id="71" name="Line 178"/>
            <p:cNvSpPr>
              <a:spLocks noChangeShapeType="1"/>
            </p:cNvSpPr>
            <p:nvPr/>
          </p:nvSpPr>
          <p:spPr bwMode="auto">
            <a:xfrm flipH="1">
              <a:off x="5562" y="1262"/>
              <a:ext cx="402" cy="52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196"/>
            <p:cNvSpPr>
              <a:spLocks noChangeShapeType="1"/>
            </p:cNvSpPr>
            <p:nvPr/>
          </p:nvSpPr>
          <p:spPr bwMode="auto">
            <a:xfrm flipH="1" flipV="1">
              <a:off x="5562" y="1772"/>
              <a:ext cx="402" cy="52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3" name="Group 231"/>
          <p:cNvGrpSpPr>
            <a:grpSpLocks/>
          </p:cNvGrpSpPr>
          <p:nvPr/>
        </p:nvGrpSpPr>
        <p:grpSpPr bwMode="auto">
          <a:xfrm>
            <a:off x="8020050" y="2024449"/>
            <a:ext cx="476250" cy="133350"/>
            <a:chOff x="5652" y="1731"/>
            <a:chExt cx="300" cy="84"/>
          </a:xfrm>
        </p:grpSpPr>
        <p:sp>
          <p:nvSpPr>
            <p:cNvPr id="74" name="Line 207"/>
            <p:cNvSpPr>
              <a:spLocks noChangeShapeType="1"/>
            </p:cNvSpPr>
            <p:nvPr/>
          </p:nvSpPr>
          <p:spPr bwMode="auto">
            <a:xfrm>
              <a:off x="5652" y="1731"/>
              <a:ext cx="3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208"/>
            <p:cNvSpPr>
              <a:spLocks noChangeShapeType="1"/>
            </p:cNvSpPr>
            <p:nvPr/>
          </p:nvSpPr>
          <p:spPr bwMode="auto">
            <a:xfrm>
              <a:off x="5652" y="1815"/>
              <a:ext cx="3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" name="Group 230"/>
          <p:cNvGrpSpPr>
            <a:grpSpLocks/>
          </p:cNvGrpSpPr>
          <p:nvPr/>
        </p:nvGrpSpPr>
        <p:grpSpPr bwMode="auto">
          <a:xfrm>
            <a:off x="8080375" y="1533911"/>
            <a:ext cx="863600" cy="990600"/>
            <a:chOff x="5690" y="1422"/>
            <a:chExt cx="544" cy="624"/>
          </a:xfrm>
        </p:grpSpPr>
        <p:grpSp>
          <p:nvGrpSpPr>
            <p:cNvPr id="77" name="Group 183"/>
            <p:cNvGrpSpPr>
              <a:grpSpLocks/>
            </p:cNvGrpSpPr>
            <p:nvPr/>
          </p:nvGrpSpPr>
          <p:grpSpPr bwMode="auto">
            <a:xfrm>
              <a:off x="5802" y="1422"/>
              <a:ext cx="276" cy="260"/>
              <a:chOff x="5454" y="1398"/>
              <a:chExt cx="276" cy="260"/>
            </a:xfrm>
          </p:grpSpPr>
          <p:sp>
            <p:nvSpPr>
              <p:cNvPr id="79" name="Oval 184"/>
              <p:cNvSpPr>
                <a:spLocks noChangeArrowheads="1"/>
              </p:cNvSpPr>
              <p:nvPr/>
            </p:nvSpPr>
            <p:spPr bwMode="auto">
              <a:xfrm>
                <a:off x="5454" y="1410"/>
                <a:ext cx="251" cy="22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Text Box 185"/>
              <p:cNvSpPr txBox="1">
                <a:spLocks noChangeArrowheads="1"/>
              </p:cNvSpPr>
              <p:nvPr/>
            </p:nvSpPr>
            <p:spPr bwMode="auto">
              <a:xfrm>
                <a:off x="5479" y="1398"/>
                <a:ext cx="251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/>
                  <a:t>5</a:t>
                </a:r>
              </a:p>
            </p:txBody>
          </p:sp>
        </p:grpSp>
        <p:sp>
          <p:nvSpPr>
            <p:cNvPr id="78" name="Rectangle 209"/>
            <p:cNvSpPr>
              <a:spLocks noChangeArrowheads="1"/>
            </p:cNvSpPr>
            <p:nvPr/>
          </p:nvSpPr>
          <p:spPr bwMode="auto">
            <a:xfrm>
              <a:off x="5690" y="1758"/>
              <a:ext cx="5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p</a:t>
              </a:r>
              <a:r>
                <a:rPr lang="en-US" altLang="en-US" baseline="-25000"/>
                <a:t>5</a:t>
              </a:r>
              <a:r>
                <a:rPr lang="en-US" altLang="en-US"/>
                <a:t>&gt;p</a:t>
              </a:r>
              <a:r>
                <a:rPr lang="en-US" altLang="en-US" baseline="-25000"/>
                <a:t>b</a:t>
              </a:r>
            </a:p>
          </p:txBody>
        </p:sp>
      </p:grpSp>
      <p:grpSp>
        <p:nvGrpSpPr>
          <p:cNvPr id="81" name="Group 254"/>
          <p:cNvGrpSpPr>
            <a:grpSpLocks/>
          </p:cNvGrpSpPr>
          <p:nvPr/>
        </p:nvGrpSpPr>
        <p:grpSpPr bwMode="auto">
          <a:xfrm>
            <a:off x="7058025" y="1076711"/>
            <a:ext cx="1485900" cy="2052638"/>
            <a:chOff x="4976" y="1134"/>
            <a:chExt cx="936" cy="1293"/>
          </a:xfrm>
        </p:grpSpPr>
        <p:grpSp>
          <p:nvGrpSpPr>
            <p:cNvPr id="82" name="Group 253"/>
            <p:cNvGrpSpPr>
              <a:grpSpLocks/>
            </p:cNvGrpSpPr>
            <p:nvPr/>
          </p:nvGrpSpPr>
          <p:grpSpPr bwMode="auto">
            <a:xfrm>
              <a:off x="5120" y="1134"/>
              <a:ext cx="303" cy="1293"/>
              <a:chOff x="5120" y="1134"/>
              <a:chExt cx="303" cy="1293"/>
            </a:xfrm>
          </p:grpSpPr>
          <p:sp>
            <p:nvSpPr>
              <p:cNvPr id="95" name="Freeform 202"/>
              <p:cNvSpPr>
                <a:spLocks/>
              </p:cNvSpPr>
              <p:nvPr/>
            </p:nvSpPr>
            <p:spPr bwMode="auto">
              <a:xfrm flipV="1">
                <a:off x="5123" y="2235"/>
                <a:ext cx="300" cy="192"/>
              </a:xfrm>
              <a:custGeom>
                <a:avLst/>
                <a:gdLst>
                  <a:gd name="T0" fmla="*/ 0 w 300"/>
                  <a:gd name="T1" fmla="*/ 0 h 192"/>
                  <a:gd name="T2" fmla="*/ 108 w 300"/>
                  <a:gd name="T3" fmla="*/ 192 h 192"/>
                  <a:gd name="T4" fmla="*/ 300 w 300"/>
                  <a:gd name="T5" fmla="*/ 45 h 192"/>
                  <a:gd name="T6" fmla="*/ 240 w 300"/>
                  <a:gd name="T7" fmla="*/ 33 h 192"/>
                  <a:gd name="T8" fmla="*/ 138 w 300"/>
                  <a:gd name="T9" fmla="*/ 15 h 192"/>
                  <a:gd name="T10" fmla="*/ 60 w 300"/>
                  <a:gd name="T11" fmla="*/ 12 h 192"/>
                  <a:gd name="T12" fmla="*/ 0 w 300"/>
                  <a:gd name="T13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0" h="192">
                    <a:moveTo>
                      <a:pt x="0" y="0"/>
                    </a:moveTo>
                    <a:lnTo>
                      <a:pt x="108" y="192"/>
                    </a:lnTo>
                    <a:lnTo>
                      <a:pt x="300" y="45"/>
                    </a:lnTo>
                    <a:lnTo>
                      <a:pt x="240" y="33"/>
                    </a:lnTo>
                    <a:lnTo>
                      <a:pt x="138" y="15"/>
                    </a:lnTo>
                    <a:lnTo>
                      <a:pt x="60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161"/>
              <p:cNvSpPr>
                <a:spLocks/>
              </p:cNvSpPr>
              <p:nvPr/>
            </p:nvSpPr>
            <p:spPr bwMode="auto">
              <a:xfrm>
                <a:off x="5120" y="1134"/>
                <a:ext cx="300" cy="192"/>
              </a:xfrm>
              <a:custGeom>
                <a:avLst/>
                <a:gdLst>
                  <a:gd name="T0" fmla="*/ 0 w 300"/>
                  <a:gd name="T1" fmla="*/ 0 h 192"/>
                  <a:gd name="T2" fmla="*/ 108 w 300"/>
                  <a:gd name="T3" fmla="*/ 192 h 192"/>
                  <a:gd name="T4" fmla="*/ 300 w 300"/>
                  <a:gd name="T5" fmla="*/ 45 h 192"/>
                  <a:gd name="T6" fmla="*/ 240 w 300"/>
                  <a:gd name="T7" fmla="*/ 33 h 192"/>
                  <a:gd name="T8" fmla="*/ 138 w 300"/>
                  <a:gd name="T9" fmla="*/ 15 h 192"/>
                  <a:gd name="T10" fmla="*/ 60 w 300"/>
                  <a:gd name="T11" fmla="*/ 12 h 192"/>
                  <a:gd name="T12" fmla="*/ 0 w 300"/>
                  <a:gd name="T13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0" h="192">
                    <a:moveTo>
                      <a:pt x="0" y="0"/>
                    </a:moveTo>
                    <a:lnTo>
                      <a:pt x="108" y="192"/>
                    </a:lnTo>
                    <a:lnTo>
                      <a:pt x="300" y="45"/>
                    </a:lnTo>
                    <a:lnTo>
                      <a:pt x="240" y="33"/>
                    </a:lnTo>
                    <a:lnTo>
                      <a:pt x="138" y="15"/>
                    </a:lnTo>
                    <a:lnTo>
                      <a:pt x="60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3" name="Group 252"/>
            <p:cNvGrpSpPr>
              <a:grpSpLocks/>
            </p:cNvGrpSpPr>
            <p:nvPr/>
          </p:nvGrpSpPr>
          <p:grpSpPr bwMode="auto">
            <a:xfrm>
              <a:off x="4976" y="1146"/>
              <a:ext cx="441" cy="1269"/>
              <a:chOff x="4976" y="1146"/>
              <a:chExt cx="441" cy="1269"/>
            </a:xfrm>
          </p:grpSpPr>
          <p:grpSp>
            <p:nvGrpSpPr>
              <p:cNvPr id="87" name="Group 187"/>
              <p:cNvGrpSpPr>
                <a:grpSpLocks/>
              </p:cNvGrpSpPr>
              <p:nvPr/>
            </p:nvGrpSpPr>
            <p:grpSpPr bwMode="auto">
              <a:xfrm>
                <a:off x="4976" y="1146"/>
                <a:ext cx="438" cy="357"/>
                <a:chOff x="5046" y="1146"/>
                <a:chExt cx="438" cy="357"/>
              </a:xfrm>
            </p:grpSpPr>
            <p:sp>
              <p:nvSpPr>
                <p:cNvPr id="92" name="Freeform 86"/>
                <p:cNvSpPr>
                  <a:spLocks/>
                </p:cNvSpPr>
                <p:nvPr/>
              </p:nvSpPr>
              <p:spPr bwMode="auto">
                <a:xfrm>
                  <a:off x="5046" y="1146"/>
                  <a:ext cx="372" cy="351"/>
                </a:xfrm>
                <a:custGeom>
                  <a:avLst/>
                  <a:gdLst>
                    <a:gd name="T0" fmla="*/ 0 w 372"/>
                    <a:gd name="T1" fmla="*/ 72 h 351"/>
                    <a:gd name="T2" fmla="*/ 72 w 372"/>
                    <a:gd name="T3" fmla="*/ 24 h 351"/>
                    <a:gd name="T4" fmla="*/ 132 w 372"/>
                    <a:gd name="T5" fmla="*/ 0 h 351"/>
                    <a:gd name="T6" fmla="*/ 372 w 372"/>
                    <a:gd name="T7" fmla="*/ 351 h 3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72" h="351">
                      <a:moveTo>
                        <a:pt x="0" y="72"/>
                      </a:moveTo>
                      <a:lnTo>
                        <a:pt x="72" y="24"/>
                      </a:lnTo>
                      <a:lnTo>
                        <a:pt x="132" y="0"/>
                      </a:lnTo>
                      <a:lnTo>
                        <a:pt x="372" y="351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" name="Freeform 87"/>
                <p:cNvSpPr>
                  <a:spLocks/>
                </p:cNvSpPr>
                <p:nvPr/>
              </p:nvSpPr>
              <p:spPr bwMode="auto">
                <a:xfrm>
                  <a:off x="5196" y="1155"/>
                  <a:ext cx="234" cy="348"/>
                </a:xfrm>
                <a:custGeom>
                  <a:avLst/>
                  <a:gdLst>
                    <a:gd name="T0" fmla="*/ 0 w 234"/>
                    <a:gd name="T1" fmla="*/ 102 h 348"/>
                    <a:gd name="T2" fmla="*/ 27 w 234"/>
                    <a:gd name="T3" fmla="*/ 86 h 348"/>
                    <a:gd name="T4" fmla="*/ 114 w 234"/>
                    <a:gd name="T5" fmla="*/ 42 h 348"/>
                    <a:gd name="T6" fmla="*/ 210 w 234"/>
                    <a:gd name="T7" fmla="*/ 0 h 348"/>
                    <a:gd name="T8" fmla="*/ 234 w 234"/>
                    <a:gd name="T9" fmla="*/ 348 h 3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34" h="348">
                      <a:moveTo>
                        <a:pt x="0" y="102"/>
                      </a:moveTo>
                      <a:cubicBezTo>
                        <a:pt x="4" y="99"/>
                        <a:pt x="8" y="96"/>
                        <a:pt x="27" y="86"/>
                      </a:cubicBezTo>
                      <a:cubicBezTo>
                        <a:pt x="46" y="76"/>
                        <a:pt x="84" y="56"/>
                        <a:pt x="114" y="42"/>
                      </a:cubicBezTo>
                      <a:lnTo>
                        <a:pt x="210" y="0"/>
                      </a:lnTo>
                      <a:lnTo>
                        <a:pt x="234" y="348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" name="Freeform 88"/>
                <p:cNvSpPr>
                  <a:spLocks/>
                </p:cNvSpPr>
                <p:nvPr/>
              </p:nvSpPr>
              <p:spPr bwMode="auto">
                <a:xfrm>
                  <a:off x="5364" y="1191"/>
                  <a:ext cx="120" cy="312"/>
                </a:xfrm>
                <a:custGeom>
                  <a:avLst/>
                  <a:gdLst>
                    <a:gd name="T0" fmla="*/ 0 w 120"/>
                    <a:gd name="T1" fmla="*/ 93 h 312"/>
                    <a:gd name="T2" fmla="*/ 42 w 120"/>
                    <a:gd name="T3" fmla="*/ 60 h 312"/>
                    <a:gd name="T4" fmla="*/ 120 w 120"/>
                    <a:gd name="T5" fmla="*/ 0 h 312"/>
                    <a:gd name="T6" fmla="*/ 72 w 120"/>
                    <a:gd name="T7" fmla="*/ 312 h 3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0" h="312">
                      <a:moveTo>
                        <a:pt x="0" y="93"/>
                      </a:moveTo>
                      <a:lnTo>
                        <a:pt x="42" y="60"/>
                      </a:lnTo>
                      <a:lnTo>
                        <a:pt x="120" y="0"/>
                      </a:lnTo>
                      <a:lnTo>
                        <a:pt x="72" y="312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8" name="Group 188"/>
              <p:cNvGrpSpPr>
                <a:grpSpLocks/>
              </p:cNvGrpSpPr>
              <p:nvPr/>
            </p:nvGrpSpPr>
            <p:grpSpPr bwMode="auto">
              <a:xfrm flipV="1">
                <a:off x="4979" y="2058"/>
                <a:ext cx="438" cy="357"/>
                <a:chOff x="5046" y="1146"/>
                <a:chExt cx="438" cy="357"/>
              </a:xfrm>
            </p:grpSpPr>
            <p:sp>
              <p:nvSpPr>
                <p:cNvPr id="89" name="Freeform 189"/>
                <p:cNvSpPr>
                  <a:spLocks/>
                </p:cNvSpPr>
                <p:nvPr/>
              </p:nvSpPr>
              <p:spPr bwMode="auto">
                <a:xfrm>
                  <a:off x="5046" y="1146"/>
                  <a:ext cx="372" cy="351"/>
                </a:xfrm>
                <a:custGeom>
                  <a:avLst/>
                  <a:gdLst>
                    <a:gd name="T0" fmla="*/ 0 w 372"/>
                    <a:gd name="T1" fmla="*/ 72 h 351"/>
                    <a:gd name="T2" fmla="*/ 72 w 372"/>
                    <a:gd name="T3" fmla="*/ 24 h 351"/>
                    <a:gd name="T4" fmla="*/ 132 w 372"/>
                    <a:gd name="T5" fmla="*/ 0 h 351"/>
                    <a:gd name="T6" fmla="*/ 372 w 372"/>
                    <a:gd name="T7" fmla="*/ 351 h 3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72" h="351">
                      <a:moveTo>
                        <a:pt x="0" y="72"/>
                      </a:moveTo>
                      <a:lnTo>
                        <a:pt x="72" y="24"/>
                      </a:lnTo>
                      <a:lnTo>
                        <a:pt x="132" y="0"/>
                      </a:lnTo>
                      <a:lnTo>
                        <a:pt x="372" y="351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" name="Freeform 190"/>
                <p:cNvSpPr>
                  <a:spLocks/>
                </p:cNvSpPr>
                <p:nvPr/>
              </p:nvSpPr>
              <p:spPr bwMode="auto">
                <a:xfrm>
                  <a:off x="5196" y="1155"/>
                  <a:ext cx="234" cy="348"/>
                </a:xfrm>
                <a:custGeom>
                  <a:avLst/>
                  <a:gdLst>
                    <a:gd name="T0" fmla="*/ 0 w 234"/>
                    <a:gd name="T1" fmla="*/ 102 h 348"/>
                    <a:gd name="T2" fmla="*/ 27 w 234"/>
                    <a:gd name="T3" fmla="*/ 86 h 348"/>
                    <a:gd name="T4" fmla="*/ 114 w 234"/>
                    <a:gd name="T5" fmla="*/ 42 h 348"/>
                    <a:gd name="T6" fmla="*/ 210 w 234"/>
                    <a:gd name="T7" fmla="*/ 0 h 348"/>
                    <a:gd name="T8" fmla="*/ 234 w 234"/>
                    <a:gd name="T9" fmla="*/ 348 h 3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34" h="348">
                      <a:moveTo>
                        <a:pt x="0" y="102"/>
                      </a:moveTo>
                      <a:cubicBezTo>
                        <a:pt x="4" y="99"/>
                        <a:pt x="8" y="96"/>
                        <a:pt x="27" y="86"/>
                      </a:cubicBezTo>
                      <a:cubicBezTo>
                        <a:pt x="46" y="76"/>
                        <a:pt x="84" y="56"/>
                        <a:pt x="114" y="42"/>
                      </a:cubicBezTo>
                      <a:lnTo>
                        <a:pt x="210" y="0"/>
                      </a:lnTo>
                      <a:lnTo>
                        <a:pt x="234" y="348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" name="Freeform 191"/>
                <p:cNvSpPr>
                  <a:spLocks/>
                </p:cNvSpPr>
                <p:nvPr/>
              </p:nvSpPr>
              <p:spPr bwMode="auto">
                <a:xfrm>
                  <a:off x="5364" y="1191"/>
                  <a:ext cx="120" cy="312"/>
                </a:xfrm>
                <a:custGeom>
                  <a:avLst/>
                  <a:gdLst>
                    <a:gd name="T0" fmla="*/ 0 w 120"/>
                    <a:gd name="T1" fmla="*/ 93 h 312"/>
                    <a:gd name="T2" fmla="*/ 42 w 120"/>
                    <a:gd name="T3" fmla="*/ 60 h 312"/>
                    <a:gd name="T4" fmla="*/ 120 w 120"/>
                    <a:gd name="T5" fmla="*/ 0 h 312"/>
                    <a:gd name="T6" fmla="*/ 72 w 120"/>
                    <a:gd name="T7" fmla="*/ 312 h 3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0" h="312">
                      <a:moveTo>
                        <a:pt x="0" y="93"/>
                      </a:moveTo>
                      <a:lnTo>
                        <a:pt x="42" y="60"/>
                      </a:lnTo>
                      <a:lnTo>
                        <a:pt x="120" y="0"/>
                      </a:lnTo>
                      <a:lnTo>
                        <a:pt x="72" y="312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84" name="Group 251"/>
            <p:cNvGrpSpPr>
              <a:grpSpLocks/>
            </p:cNvGrpSpPr>
            <p:nvPr/>
          </p:nvGrpSpPr>
          <p:grpSpPr bwMode="auto">
            <a:xfrm>
              <a:off x="5096" y="1134"/>
              <a:ext cx="816" cy="1284"/>
              <a:chOff x="5096" y="1134"/>
              <a:chExt cx="816" cy="1284"/>
            </a:xfrm>
          </p:grpSpPr>
          <p:sp>
            <p:nvSpPr>
              <p:cNvPr id="85" name="Freeform 221"/>
              <p:cNvSpPr>
                <a:spLocks/>
              </p:cNvSpPr>
              <p:nvPr/>
            </p:nvSpPr>
            <p:spPr bwMode="auto">
              <a:xfrm>
                <a:off x="5096" y="1134"/>
                <a:ext cx="804" cy="120"/>
              </a:xfrm>
              <a:custGeom>
                <a:avLst/>
                <a:gdLst>
                  <a:gd name="T0" fmla="*/ 0 w 804"/>
                  <a:gd name="T1" fmla="*/ 0 h 120"/>
                  <a:gd name="T2" fmla="*/ 228 w 804"/>
                  <a:gd name="T3" fmla="*/ 12 h 120"/>
                  <a:gd name="T4" fmla="*/ 336 w 804"/>
                  <a:gd name="T5" fmla="*/ 36 h 120"/>
                  <a:gd name="T6" fmla="*/ 804 w 804"/>
                  <a:gd name="T7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04" h="120">
                    <a:moveTo>
                      <a:pt x="0" y="0"/>
                    </a:moveTo>
                    <a:lnTo>
                      <a:pt x="228" y="12"/>
                    </a:lnTo>
                    <a:lnTo>
                      <a:pt x="336" y="36"/>
                    </a:lnTo>
                    <a:lnTo>
                      <a:pt x="804" y="120"/>
                    </a:lnTo>
                  </a:path>
                </a:pathLst>
              </a:custGeom>
              <a:noFill/>
              <a:ln w="19050" cap="flat" cmpd="sng">
                <a:solidFill>
                  <a:srgbClr val="0066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Freeform 222"/>
              <p:cNvSpPr>
                <a:spLocks/>
              </p:cNvSpPr>
              <p:nvPr/>
            </p:nvSpPr>
            <p:spPr bwMode="auto">
              <a:xfrm flipV="1">
                <a:off x="5108" y="2298"/>
                <a:ext cx="804" cy="120"/>
              </a:xfrm>
              <a:custGeom>
                <a:avLst/>
                <a:gdLst>
                  <a:gd name="T0" fmla="*/ 0 w 804"/>
                  <a:gd name="T1" fmla="*/ 0 h 120"/>
                  <a:gd name="T2" fmla="*/ 228 w 804"/>
                  <a:gd name="T3" fmla="*/ 12 h 120"/>
                  <a:gd name="T4" fmla="*/ 336 w 804"/>
                  <a:gd name="T5" fmla="*/ 36 h 120"/>
                  <a:gd name="T6" fmla="*/ 804 w 804"/>
                  <a:gd name="T7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04" h="120">
                    <a:moveTo>
                      <a:pt x="0" y="0"/>
                    </a:moveTo>
                    <a:lnTo>
                      <a:pt x="228" y="12"/>
                    </a:lnTo>
                    <a:lnTo>
                      <a:pt x="336" y="36"/>
                    </a:lnTo>
                    <a:lnTo>
                      <a:pt x="804" y="120"/>
                    </a:lnTo>
                  </a:path>
                </a:pathLst>
              </a:custGeom>
              <a:noFill/>
              <a:ln w="19050" cap="flat" cmpd="sng">
                <a:solidFill>
                  <a:srgbClr val="0066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97" name="Group 224"/>
          <p:cNvGrpSpPr>
            <a:grpSpLocks/>
          </p:cNvGrpSpPr>
          <p:nvPr/>
        </p:nvGrpSpPr>
        <p:grpSpPr bwMode="auto">
          <a:xfrm>
            <a:off x="4600575" y="1076711"/>
            <a:ext cx="2667000" cy="2047875"/>
            <a:chOff x="3498" y="1134"/>
            <a:chExt cx="1680" cy="1290"/>
          </a:xfrm>
        </p:grpSpPr>
        <p:sp>
          <p:nvSpPr>
            <p:cNvPr id="98" name="Freeform 90"/>
            <p:cNvSpPr>
              <a:spLocks/>
            </p:cNvSpPr>
            <p:nvPr/>
          </p:nvSpPr>
          <p:spPr bwMode="auto">
            <a:xfrm>
              <a:off x="3504" y="1134"/>
              <a:ext cx="1674" cy="54"/>
            </a:xfrm>
            <a:custGeom>
              <a:avLst/>
              <a:gdLst>
                <a:gd name="T0" fmla="*/ 0 w 1674"/>
                <a:gd name="T1" fmla="*/ 54 h 54"/>
                <a:gd name="T2" fmla="*/ 1674 w 1674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74" h="54">
                  <a:moveTo>
                    <a:pt x="0" y="54"/>
                  </a:moveTo>
                  <a:lnTo>
                    <a:pt x="1674" y="0"/>
                  </a:lnTo>
                </a:path>
              </a:pathLst>
            </a:custGeom>
            <a:noFill/>
            <a:ln w="19050" cap="flat" cmpd="sng">
              <a:solidFill>
                <a:srgbClr val="0066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23"/>
            <p:cNvSpPr>
              <a:spLocks/>
            </p:cNvSpPr>
            <p:nvPr/>
          </p:nvSpPr>
          <p:spPr bwMode="auto">
            <a:xfrm flipV="1">
              <a:off x="3498" y="2370"/>
              <a:ext cx="1674" cy="54"/>
            </a:xfrm>
            <a:custGeom>
              <a:avLst/>
              <a:gdLst>
                <a:gd name="T0" fmla="*/ 0 w 1674"/>
                <a:gd name="T1" fmla="*/ 54 h 54"/>
                <a:gd name="T2" fmla="*/ 1674 w 1674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74" h="54">
                  <a:moveTo>
                    <a:pt x="0" y="54"/>
                  </a:moveTo>
                  <a:lnTo>
                    <a:pt x="1674" y="0"/>
                  </a:lnTo>
                </a:path>
              </a:pathLst>
            </a:custGeom>
            <a:noFill/>
            <a:ln w="19050" cap="flat" cmpd="sng">
              <a:solidFill>
                <a:srgbClr val="0066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0" name="Group 232"/>
          <p:cNvGrpSpPr>
            <a:grpSpLocks/>
          </p:cNvGrpSpPr>
          <p:nvPr/>
        </p:nvGrpSpPr>
        <p:grpSpPr bwMode="auto">
          <a:xfrm>
            <a:off x="7672388" y="1371986"/>
            <a:ext cx="338137" cy="1428750"/>
            <a:chOff x="5433" y="1320"/>
            <a:chExt cx="213" cy="900"/>
          </a:xfrm>
        </p:grpSpPr>
        <p:grpSp>
          <p:nvGrpSpPr>
            <p:cNvPr id="101" name="Group 233"/>
            <p:cNvGrpSpPr>
              <a:grpSpLocks/>
            </p:cNvGrpSpPr>
            <p:nvPr/>
          </p:nvGrpSpPr>
          <p:grpSpPr bwMode="auto">
            <a:xfrm>
              <a:off x="5484" y="1320"/>
              <a:ext cx="162" cy="900"/>
              <a:chOff x="5484" y="1320"/>
              <a:chExt cx="162" cy="900"/>
            </a:xfrm>
          </p:grpSpPr>
          <p:sp>
            <p:nvSpPr>
              <p:cNvPr id="107" name="Line 234"/>
              <p:cNvSpPr>
                <a:spLocks noChangeShapeType="1"/>
              </p:cNvSpPr>
              <p:nvPr/>
            </p:nvSpPr>
            <p:spPr bwMode="auto">
              <a:xfrm flipV="1">
                <a:off x="5484" y="2136"/>
                <a:ext cx="156" cy="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Line 235"/>
              <p:cNvSpPr>
                <a:spLocks noChangeShapeType="1"/>
              </p:cNvSpPr>
              <p:nvPr/>
            </p:nvSpPr>
            <p:spPr bwMode="auto">
              <a:xfrm>
                <a:off x="5490" y="1320"/>
                <a:ext cx="156" cy="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" name="Group 236"/>
            <p:cNvGrpSpPr>
              <a:grpSpLocks/>
            </p:cNvGrpSpPr>
            <p:nvPr/>
          </p:nvGrpSpPr>
          <p:grpSpPr bwMode="auto">
            <a:xfrm>
              <a:off x="5433" y="1506"/>
              <a:ext cx="129" cy="543"/>
              <a:chOff x="5433" y="1506"/>
              <a:chExt cx="129" cy="543"/>
            </a:xfrm>
          </p:grpSpPr>
          <p:grpSp>
            <p:nvGrpSpPr>
              <p:cNvPr id="103" name="Group 237"/>
              <p:cNvGrpSpPr>
                <a:grpSpLocks/>
              </p:cNvGrpSpPr>
              <p:nvPr/>
            </p:nvGrpSpPr>
            <p:grpSpPr bwMode="auto">
              <a:xfrm>
                <a:off x="5433" y="1506"/>
                <a:ext cx="129" cy="543"/>
                <a:chOff x="5433" y="1506"/>
                <a:chExt cx="129" cy="543"/>
              </a:xfrm>
            </p:grpSpPr>
            <p:sp>
              <p:nvSpPr>
                <p:cNvPr id="105" name="Line 238"/>
                <p:cNvSpPr>
                  <a:spLocks noChangeShapeType="1"/>
                </p:cNvSpPr>
                <p:nvPr/>
              </p:nvSpPr>
              <p:spPr bwMode="auto">
                <a:xfrm>
                  <a:off x="5436" y="1506"/>
                  <a:ext cx="126" cy="258"/>
                </a:xfrm>
                <a:prstGeom prst="line">
                  <a:avLst/>
                </a:prstGeom>
                <a:noFill/>
                <a:ln w="28575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Line 239"/>
                <p:cNvSpPr>
                  <a:spLocks noChangeShapeType="1"/>
                </p:cNvSpPr>
                <p:nvPr/>
              </p:nvSpPr>
              <p:spPr bwMode="auto">
                <a:xfrm flipV="1">
                  <a:off x="5433" y="1791"/>
                  <a:ext cx="126" cy="258"/>
                </a:xfrm>
                <a:prstGeom prst="line">
                  <a:avLst/>
                </a:prstGeom>
                <a:noFill/>
                <a:ln w="28575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" name="Line 240"/>
              <p:cNvSpPr>
                <a:spLocks noChangeShapeType="1"/>
              </p:cNvSpPr>
              <p:nvPr/>
            </p:nvSpPr>
            <p:spPr bwMode="auto">
              <a:xfrm>
                <a:off x="5436" y="1506"/>
                <a:ext cx="126" cy="258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09" name="Group 249"/>
          <p:cNvGrpSpPr>
            <a:grpSpLocks/>
          </p:cNvGrpSpPr>
          <p:nvPr/>
        </p:nvGrpSpPr>
        <p:grpSpPr bwMode="auto">
          <a:xfrm>
            <a:off x="8518525" y="1270386"/>
            <a:ext cx="484188" cy="1665288"/>
            <a:chOff x="5531" y="2788"/>
            <a:chExt cx="305" cy="1049"/>
          </a:xfrm>
        </p:grpSpPr>
        <p:sp>
          <p:nvSpPr>
            <p:cNvPr id="110" name="Line 242"/>
            <p:cNvSpPr>
              <a:spLocks noChangeShapeType="1"/>
            </p:cNvSpPr>
            <p:nvPr/>
          </p:nvSpPr>
          <p:spPr bwMode="auto">
            <a:xfrm flipV="1">
              <a:off x="5534" y="3595"/>
              <a:ext cx="247" cy="242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Line 243"/>
            <p:cNvSpPr>
              <a:spLocks noChangeShapeType="1"/>
            </p:cNvSpPr>
            <p:nvPr/>
          </p:nvSpPr>
          <p:spPr bwMode="auto">
            <a:xfrm flipV="1">
              <a:off x="5534" y="3626"/>
              <a:ext cx="275" cy="211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Line 244"/>
            <p:cNvSpPr>
              <a:spLocks noChangeShapeType="1"/>
            </p:cNvSpPr>
            <p:nvPr/>
          </p:nvSpPr>
          <p:spPr bwMode="auto">
            <a:xfrm flipV="1">
              <a:off x="5534" y="3657"/>
              <a:ext cx="302" cy="180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245"/>
            <p:cNvSpPr>
              <a:spLocks noChangeShapeType="1"/>
            </p:cNvSpPr>
            <p:nvPr/>
          </p:nvSpPr>
          <p:spPr bwMode="auto">
            <a:xfrm>
              <a:off x="5531" y="2788"/>
              <a:ext cx="294" cy="288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Line 246"/>
            <p:cNvSpPr>
              <a:spLocks noChangeShapeType="1"/>
            </p:cNvSpPr>
            <p:nvPr/>
          </p:nvSpPr>
          <p:spPr bwMode="auto">
            <a:xfrm>
              <a:off x="5531" y="2788"/>
              <a:ext cx="285" cy="219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Line 247"/>
            <p:cNvSpPr>
              <a:spLocks noChangeShapeType="1"/>
            </p:cNvSpPr>
            <p:nvPr/>
          </p:nvSpPr>
          <p:spPr bwMode="auto">
            <a:xfrm>
              <a:off x="5531" y="2788"/>
              <a:ext cx="264" cy="158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6" name="Text Box 250"/>
          <p:cNvSpPr txBox="1">
            <a:spLocks noChangeArrowheads="1"/>
          </p:cNvSpPr>
          <p:nvPr/>
        </p:nvSpPr>
        <p:spPr bwMode="auto">
          <a:xfrm rot="-121799">
            <a:off x="5753100" y="1010036"/>
            <a:ext cx="11049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>
                <a:solidFill>
                  <a:srgbClr val="006600"/>
                </a:solidFill>
              </a:rPr>
              <a:t>slip line</a:t>
            </a:r>
          </a:p>
        </p:txBody>
      </p:sp>
    </p:spTree>
    <p:extLst>
      <p:ext uri="{BB962C8B-B14F-4D97-AF65-F5344CB8AC3E}">
        <p14:creationId xmlns:p14="http://schemas.microsoft.com/office/powerpoint/2010/main" val="281955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 Expanded 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895600"/>
            <a:ext cx="8458200" cy="3581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For </a:t>
            </a:r>
            <a:r>
              <a:rPr lang="en-US" dirty="0" err="1"/>
              <a:t>P</a:t>
            </a:r>
            <a:r>
              <a:rPr lang="en-US" baseline="-25000" dirty="0" err="1"/>
              <a:t>e</a:t>
            </a:r>
            <a:r>
              <a:rPr lang="en-US" dirty="0"/>
              <a:t>&gt;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, nozzle produces a jet flow consisting of regions of decreasing and increasing P (or density)</a:t>
            </a:r>
          </a:p>
          <a:p>
            <a:pPr lvl="1"/>
            <a:r>
              <a:rPr lang="en-US" dirty="0" err="1"/>
              <a:t>Inviscid</a:t>
            </a:r>
            <a:r>
              <a:rPr lang="en-US" dirty="0"/>
              <a:t> flow (ideal), process would continue endlessly</a:t>
            </a:r>
          </a:p>
          <a:p>
            <a:pPr lvl="1"/>
            <a:r>
              <a:rPr lang="en-US" dirty="0"/>
              <a:t>Viscous case (real), viscous losses and turbulent mixing with surroundings causes wave pattern to decay after small number of cycles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6" name="Group 2441"/>
          <p:cNvGrpSpPr>
            <a:grpSpLocks/>
          </p:cNvGrpSpPr>
          <p:nvPr/>
        </p:nvGrpSpPr>
        <p:grpSpPr bwMode="auto">
          <a:xfrm>
            <a:off x="1709737" y="842962"/>
            <a:ext cx="5819775" cy="2052638"/>
            <a:chOff x="1308" y="1092"/>
            <a:chExt cx="3666" cy="1293"/>
          </a:xfrm>
        </p:grpSpPr>
        <p:grpSp>
          <p:nvGrpSpPr>
            <p:cNvPr id="7" name="Group 2440"/>
            <p:cNvGrpSpPr>
              <a:grpSpLocks/>
            </p:cNvGrpSpPr>
            <p:nvPr/>
          </p:nvGrpSpPr>
          <p:grpSpPr bwMode="auto">
            <a:xfrm>
              <a:off x="3786" y="1092"/>
              <a:ext cx="936" cy="1293"/>
              <a:chOff x="3786" y="1092"/>
              <a:chExt cx="936" cy="1293"/>
            </a:xfrm>
          </p:grpSpPr>
          <p:grpSp>
            <p:nvGrpSpPr>
              <p:cNvPr id="94" name="Group 2435"/>
              <p:cNvGrpSpPr>
                <a:grpSpLocks/>
              </p:cNvGrpSpPr>
              <p:nvPr/>
            </p:nvGrpSpPr>
            <p:grpSpPr bwMode="auto">
              <a:xfrm>
                <a:off x="3930" y="1092"/>
                <a:ext cx="303" cy="1293"/>
                <a:chOff x="3930" y="1092"/>
                <a:chExt cx="303" cy="1293"/>
              </a:xfrm>
            </p:grpSpPr>
            <p:sp>
              <p:nvSpPr>
                <p:cNvPr id="107" name="Freeform 2168"/>
                <p:cNvSpPr>
                  <a:spLocks/>
                </p:cNvSpPr>
                <p:nvPr/>
              </p:nvSpPr>
              <p:spPr bwMode="auto">
                <a:xfrm flipV="1">
                  <a:off x="3933" y="2193"/>
                  <a:ext cx="300" cy="192"/>
                </a:xfrm>
                <a:custGeom>
                  <a:avLst/>
                  <a:gdLst>
                    <a:gd name="T0" fmla="*/ 0 w 300"/>
                    <a:gd name="T1" fmla="*/ 0 h 192"/>
                    <a:gd name="T2" fmla="*/ 108 w 300"/>
                    <a:gd name="T3" fmla="*/ 192 h 192"/>
                    <a:gd name="T4" fmla="*/ 300 w 300"/>
                    <a:gd name="T5" fmla="*/ 45 h 192"/>
                    <a:gd name="T6" fmla="*/ 240 w 300"/>
                    <a:gd name="T7" fmla="*/ 33 h 192"/>
                    <a:gd name="T8" fmla="*/ 138 w 300"/>
                    <a:gd name="T9" fmla="*/ 15 h 192"/>
                    <a:gd name="T10" fmla="*/ 60 w 300"/>
                    <a:gd name="T11" fmla="*/ 12 h 192"/>
                    <a:gd name="T12" fmla="*/ 0 w 300"/>
                    <a:gd name="T13" fmla="*/ 0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00" h="192">
                      <a:moveTo>
                        <a:pt x="0" y="0"/>
                      </a:moveTo>
                      <a:lnTo>
                        <a:pt x="108" y="192"/>
                      </a:lnTo>
                      <a:lnTo>
                        <a:pt x="300" y="45"/>
                      </a:lnTo>
                      <a:lnTo>
                        <a:pt x="240" y="33"/>
                      </a:lnTo>
                      <a:lnTo>
                        <a:pt x="138" y="15"/>
                      </a:lnTo>
                      <a:lnTo>
                        <a:pt x="60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" name="Freeform 2169"/>
                <p:cNvSpPr>
                  <a:spLocks/>
                </p:cNvSpPr>
                <p:nvPr/>
              </p:nvSpPr>
              <p:spPr bwMode="auto">
                <a:xfrm>
                  <a:off x="3930" y="1092"/>
                  <a:ext cx="300" cy="192"/>
                </a:xfrm>
                <a:custGeom>
                  <a:avLst/>
                  <a:gdLst>
                    <a:gd name="T0" fmla="*/ 0 w 300"/>
                    <a:gd name="T1" fmla="*/ 0 h 192"/>
                    <a:gd name="T2" fmla="*/ 108 w 300"/>
                    <a:gd name="T3" fmla="*/ 192 h 192"/>
                    <a:gd name="T4" fmla="*/ 300 w 300"/>
                    <a:gd name="T5" fmla="*/ 45 h 192"/>
                    <a:gd name="T6" fmla="*/ 240 w 300"/>
                    <a:gd name="T7" fmla="*/ 33 h 192"/>
                    <a:gd name="T8" fmla="*/ 138 w 300"/>
                    <a:gd name="T9" fmla="*/ 15 h 192"/>
                    <a:gd name="T10" fmla="*/ 60 w 300"/>
                    <a:gd name="T11" fmla="*/ 12 h 192"/>
                    <a:gd name="T12" fmla="*/ 0 w 300"/>
                    <a:gd name="T13" fmla="*/ 0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00" h="192">
                      <a:moveTo>
                        <a:pt x="0" y="0"/>
                      </a:moveTo>
                      <a:lnTo>
                        <a:pt x="108" y="192"/>
                      </a:lnTo>
                      <a:lnTo>
                        <a:pt x="300" y="45"/>
                      </a:lnTo>
                      <a:lnTo>
                        <a:pt x="240" y="33"/>
                      </a:lnTo>
                      <a:lnTo>
                        <a:pt x="138" y="15"/>
                      </a:lnTo>
                      <a:lnTo>
                        <a:pt x="60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" name="Group 2429"/>
              <p:cNvGrpSpPr>
                <a:grpSpLocks/>
              </p:cNvGrpSpPr>
              <p:nvPr/>
            </p:nvGrpSpPr>
            <p:grpSpPr bwMode="auto">
              <a:xfrm>
                <a:off x="3786" y="1104"/>
                <a:ext cx="441" cy="1269"/>
                <a:chOff x="3786" y="1104"/>
                <a:chExt cx="441" cy="1269"/>
              </a:xfrm>
            </p:grpSpPr>
            <p:grpSp>
              <p:nvGrpSpPr>
                <p:cNvPr id="99" name="Group 2428"/>
                <p:cNvGrpSpPr>
                  <a:grpSpLocks/>
                </p:cNvGrpSpPr>
                <p:nvPr/>
              </p:nvGrpSpPr>
              <p:grpSpPr bwMode="auto">
                <a:xfrm>
                  <a:off x="3786" y="1104"/>
                  <a:ext cx="438" cy="357"/>
                  <a:chOff x="3786" y="1104"/>
                  <a:chExt cx="438" cy="357"/>
                </a:xfrm>
              </p:grpSpPr>
              <p:sp>
                <p:nvSpPr>
                  <p:cNvPr id="104" name="Freeform 2172"/>
                  <p:cNvSpPr>
                    <a:spLocks/>
                  </p:cNvSpPr>
                  <p:nvPr/>
                </p:nvSpPr>
                <p:spPr bwMode="auto">
                  <a:xfrm>
                    <a:off x="3786" y="1104"/>
                    <a:ext cx="372" cy="351"/>
                  </a:xfrm>
                  <a:custGeom>
                    <a:avLst/>
                    <a:gdLst>
                      <a:gd name="T0" fmla="*/ 0 w 372"/>
                      <a:gd name="T1" fmla="*/ 72 h 351"/>
                      <a:gd name="T2" fmla="*/ 72 w 372"/>
                      <a:gd name="T3" fmla="*/ 24 h 351"/>
                      <a:gd name="T4" fmla="*/ 132 w 372"/>
                      <a:gd name="T5" fmla="*/ 0 h 351"/>
                      <a:gd name="T6" fmla="*/ 372 w 372"/>
                      <a:gd name="T7" fmla="*/ 351 h 3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72" h="351">
                        <a:moveTo>
                          <a:pt x="0" y="72"/>
                        </a:moveTo>
                        <a:lnTo>
                          <a:pt x="72" y="24"/>
                        </a:lnTo>
                        <a:lnTo>
                          <a:pt x="132" y="0"/>
                        </a:lnTo>
                        <a:lnTo>
                          <a:pt x="372" y="351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5" name="Freeform 2173"/>
                  <p:cNvSpPr>
                    <a:spLocks/>
                  </p:cNvSpPr>
                  <p:nvPr/>
                </p:nvSpPr>
                <p:spPr bwMode="auto">
                  <a:xfrm>
                    <a:off x="3936" y="1113"/>
                    <a:ext cx="234" cy="348"/>
                  </a:xfrm>
                  <a:custGeom>
                    <a:avLst/>
                    <a:gdLst>
                      <a:gd name="T0" fmla="*/ 0 w 234"/>
                      <a:gd name="T1" fmla="*/ 102 h 348"/>
                      <a:gd name="T2" fmla="*/ 27 w 234"/>
                      <a:gd name="T3" fmla="*/ 86 h 348"/>
                      <a:gd name="T4" fmla="*/ 114 w 234"/>
                      <a:gd name="T5" fmla="*/ 42 h 348"/>
                      <a:gd name="T6" fmla="*/ 210 w 234"/>
                      <a:gd name="T7" fmla="*/ 0 h 348"/>
                      <a:gd name="T8" fmla="*/ 234 w 234"/>
                      <a:gd name="T9" fmla="*/ 348 h 3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34" h="348">
                        <a:moveTo>
                          <a:pt x="0" y="102"/>
                        </a:moveTo>
                        <a:cubicBezTo>
                          <a:pt x="4" y="99"/>
                          <a:pt x="8" y="96"/>
                          <a:pt x="27" y="86"/>
                        </a:cubicBezTo>
                        <a:cubicBezTo>
                          <a:pt x="46" y="76"/>
                          <a:pt x="84" y="56"/>
                          <a:pt x="114" y="42"/>
                        </a:cubicBezTo>
                        <a:lnTo>
                          <a:pt x="210" y="0"/>
                        </a:lnTo>
                        <a:lnTo>
                          <a:pt x="234" y="348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6" name="Freeform 2174"/>
                  <p:cNvSpPr>
                    <a:spLocks/>
                  </p:cNvSpPr>
                  <p:nvPr/>
                </p:nvSpPr>
                <p:spPr bwMode="auto">
                  <a:xfrm>
                    <a:off x="4104" y="1149"/>
                    <a:ext cx="120" cy="312"/>
                  </a:xfrm>
                  <a:custGeom>
                    <a:avLst/>
                    <a:gdLst>
                      <a:gd name="T0" fmla="*/ 0 w 120"/>
                      <a:gd name="T1" fmla="*/ 93 h 312"/>
                      <a:gd name="T2" fmla="*/ 42 w 120"/>
                      <a:gd name="T3" fmla="*/ 60 h 312"/>
                      <a:gd name="T4" fmla="*/ 120 w 120"/>
                      <a:gd name="T5" fmla="*/ 0 h 312"/>
                      <a:gd name="T6" fmla="*/ 72 w 120"/>
                      <a:gd name="T7" fmla="*/ 312 h 3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20" h="312">
                        <a:moveTo>
                          <a:pt x="0" y="93"/>
                        </a:moveTo>
                        <a:lnTo>
                          <a:pt x="42" y="60"/>
                        </a:lnTo>
                        <a:lnTo>
                          <a:pt x="120" y="0"/>
                        </a:lnTo>
                        <a:lnTo>
                          <a:pt x="72" y="312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0" name="Group 2427"/>
                <p:cNvGrpSpPr>
                  <a:grpSpLocks/>
                </p:cNvGrpSpPr>
                <p:nvPr/>
              </p:nvGrpSpPr>
              <p:grpSpPr bwMode="auto">
                <a:xfrm>
                  <a:off x="3789" y="2016"/>
                  <a:ext cx="438" cy="357"/>
                  <a:chOff x="3789" y="2016"/>
                  <a:chExt cx="438" cy="357"/>
                </a:xfrm>
              </p:grpSpPr>
              <p:sp>
                <p:nvSpPr>
                  <p:cNvPr id="101" name="Freeform 2176"/>
                  <p:cNvSpPr>
                    <a:spLocks/>
                  </p:cNvSpPr>
                  <p:nvPr/>
                </p:nvSpPr>
                <p:spPr bwMode="auto">
                  <a:xfrm flipV="1">
                    <a:off x="3789" y="2022"/>
                    <a:ext cx="372" cy="351"/>
                  </a:xfrm>
                  <a:custGeom>
                    <a:avLst/>
                    <a:gdLst>
                      <a:gd name="T0" fmla="*/ 0 w 372"/>
                      <a:gd name="T1" fmla="*/ 72 h 351"/>
                      <a:gd name="T2" fmla="*/ 72 w 372"/>
                      <a:gd name="T3" fmla="*/ 24 h 351"/>
                      <a:gd name="T4" fmla="*/ 132 w 372"/>
                      <a:gd name="T5" fmla="*/ 0 h 351"/>
                      <a:gd name="T6" fmla="*/ 372 w 372"/>
                      <a:gd name="T7" fmla="*/ 351 h 3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72" h="351">
                        <a:moveTo>
                          <a:pt x="0" y="72"/>
                        </a:moveTo>
                        <a:lnTo>
                          <a:pt x="72" y="24"/>
                        </a:lnTo>
                        <a:lnTo>
                          <a:pt x="132" y="0"/>
                        </a:lnTo>
                        <a:lnTo>
                          <a:pt x="372" y="351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" name="Freeform 2177"/>
                  <p:cNvSpPr>
                    <a:spLocks/>
                  </p:cNvSpPr>
                  <p:nvPr/>
                </p:nvSpPr>
                <p:spPr bwMode="auto">
                  <a:xfrm flipV="1">
                    <a:off x="3939" y="2016"/>
                    <a:ext cx="234" cy="348"/>
                  </a:xfrm>
                  <a:custGeom>
                    <a:avLst/>
                    <a:gdLst>
                      <a:gd name="T0" fmla="*/ 0 w 234"/>
                      <a:gd name="T1" fmla="*/ 102 h 348"/>
                      <a:gd name="T2" fmla="*/ 27 w 234"/>
                      <a:gd name="T3" fmla="*/ 86 h 348"/>
                      <a:gd name="T4" fmla="*/ 114 w 234"/>
                      <a:gd name="T5" fmla="*/ 42 h 348"/>
                      <a:gd name="T6" fmla="*/ 210 w 234"/>
                      <a:gd name="T7" fmla="*/ 0 h 348"/>
                      <a:gd name="T8" fmla="*/ 234 w 234"/>
                      <a:gd name="T9" fmla="*/ 348 h 3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34" h="348">
                        <a:moveTo>
                          <a:pt x="0" y="102"/>
                        </a:moveTo>
                        <a:cubicBezTo>
                          <a:pt x="4" y="99"/>
                          <a:pt x="8" y="96"/>
                          <a:pt x="27" y="86"/>
                        </a:cubicBezTo>
                        <a:cubicBezTo>
                          <a:pt x="46" y="76"/>
                          <a:pt x="84" y="56"/>
                          <a:pt x="114" y="42"/>
                        </a:cubicBezTo>
                        <a:lnTo>
                          <a:pt x="210" y="0"/>
                        </a:lnTo>
                        <a:lnTo>
                          <a:pt x="234" y="348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3" name="Freeform 2178"/>
                  <p:cNvSpPr>
                    <a:spLocks/>
                  </p:cNvSpPr>
                  <p:nvPr/>
                </p:nvSpPr>
                <p:spPr bwMode="auto">
                  <a:xfrm flipV="1">
                    <a:off x="4107" y="2016"/>
                    <a:ext cx="120" cy="312"/>
                  </a:xfrm>
                  <a:custGeom>
                    <a:avLst/>
                    <a:gdLst>
                      <a:gd name="T0" fmla="*/ 0 w 120"/>
                      <a:gd name="T1" fmla="*/ 93 h 312"/>
                      <a:gd name="T2" fmla="*/ 42 w 120"/>
                      <a:gd name="T3" fmla="*/ 60 h 312"/>
                      <a:gd name="T4" fmla="*/ 120 w 120"/>
                      <a:gd name="T5" fmla="*/ 0 h 312"/>
                      <a:gd name="T6" fmla="*/ 72 w 120"/>
                      <a:gd name="T7" fmla="*/ 312 h 3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20" h="312">
                        <a:moveTo>
                          <a:pt x="0" y="93"/>
                        </a:moveTo>
                        <a:lnTo>
                          <a:pt x="42" y="60"/>
                        </a:lnTo>
                        <a:lnTo>
                          <a:pt x="120" y="0"/>
                        </a:lnTo>
                        <a:lnTo>
                          <a:pt x="72" y="312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6" name="Group 2434"/>
              <p:cNvGrpSpPr>
                <a:grpSpLocks/>
              </p:cNvGrpSpPr>
              <p:nvPr/>
            </p:nvGrpSpPr>
            <p:grpSpPr bwMode="auto">
              <a:xfrm>
                <a:off x="3906" y="1092"/>
                <a:ext cx="816" cy="1284"/>
                <a:chOff x="3906" y="1092"/>
                <a:chExt cx="816" cy="1284"/>
              </a:xfrm>
            </p:grpSpPr>
            <p:sp>
              <p:nvSpPr>
                <p:cNvPr id="97" name="Freeform 2180"/>
                <p:cNvSpPr>
                  <a:spLocks/>
                </p:cNvSpPr>
                <p:nvPr/>
              </p:nvSpPr>
              <p:spPr bwMode="auto">
                <a:xfrm>
                  <a:off x="3906" y="1092"/>
                  <a:ext cx="804" cy="120"/>
                </a:xfrm>
                <a:custGeom>
                  <a:avLst/>
                  <a:gdLst>
                    <a:gd name="T0" fmla="*/ 0 w 804"/>
                    <a:gd name="T1" fmla="*/ 0 h 120"/>
                    <a:gd name="T2" fmla="*/ 228 w 804"/>
                    <a:gd name="T3" fmla="*/ 12 h 120"/>
                    <a:gd name="T4" fmla="*/ 336 w 804"/>
                    <a:gd name="T5" fmla="*/ 36 h 120"/>
                    <a:gd name="T6" fmla="*/ 804 w 804"/>
                    <a:gd name="T7" fmla="*/ 120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04" h="120">
                      <a:moveTo>
                        <a:pt x="0" y="0"/>
                      </a:moveTo>
                      <a:lnTo>
                        <a:pt x="228" y="12"/>
                      </a:lnTo>
                      <a:lnTo>
                        <a:pt x="336" y="36"/>
                      </a:lnTo>
                      <a:lnTo>
                        <a:pt x="804" y="12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" name="Freeform 2181"/>
                <p:cNvSpPr>
                  <a:spLocks/>
                </p:cNvSpPr>
                <p:nvPr/>
              </p:nvSpPr>
              <p:spPr bwMode="auto">
                <a:xfrm flipV="1">
                  <a:off x="3918" y="2256"/>
                  <a:ext cx="804" cy="120"/>
                </a:xfrm>
                <a:custGeom>
                  <a:avLst/>
                  <a:gdLst>
                    <a:gd name="T0" fmla="*/ 0 w 804"/>
                    <a:gd name="T1" fmla="*/ 0 h 120"/>
                    <a:gd name="T2" fmla="*/ 228 w 804"/>
                    <a:gd name="T3" fmla="*/ 12 h 120"/>
                    <a:gd name="T4" fmla="*/ 336 w 804"/>
                    <a:gd name="T5" fmla="*/ 36 h 120"/>
                    <a:gd name="T6" fmla="*/ 804 w 804"/>
                    <a:gd name="T7" fmla="*/ 120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04" h="120">
                      <a:moveTo>
                        <a:pt x="0" y="0"/>
                      </a:moveTo>
                      <a:lnTo>
                        <a:pt x="228" y="12"/>
                      </a:lnTo>
                      <a:lnTo>
                        <a:pt x="336" y="36"/>
                      </a:lnTo>
                      <a:lnTo>
                        <a:pt x="804" y="12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8" name="Group 2439"/>
            <p:cNvGrpSpPr>
              <a:grpSpLocks/>
            </p:cNvGrpSpPr>
            <p:nvPr/>
          </p:nvGrpSpPr>
          <p:grpSpPr bwMode="auto">
            <a:xfrm>
              <a:off x="1308" y="1092"/>
              <a:ext cx="3666" cy="1290"/>
              <a:chOff x="1308" y="1092"/>
              <a:chExt cx="3666" cy="1290"/>
            </a:xfrm>
          </p:grpSpPr>
          <p:grpSp>
            <p:nvGrpSpPr>
              <p:cNvPr id="9" name="Group 2426"/>
              <p:cNvGrpSpPr>
                <a:grpSpLocks/>
              </p:cNvGrpSpPr>
              <p:nvPr/>
            </p:nvGrpSpPr>
            <p:grpSpPr bwMode="auto">
              <a:xfrm>
                <a:off x="1308" y="1136"/>
                <a:ext cx="3564" cy="1215"/>
                <a:chOff x="1308" y="1136"/>
                <a:chExt cx="3564" cy="1215"/>
              </a:xfrm>
            </p:grpSpPr>
            <p:grpSp>
              <p:nvGrpSpPr>
                <p:cNvPr id="38" name="Group 2413"/>
                <p:cNvGrpSpPr>
                  <a:grpSpLocks/>
                </p:cNvGrpSpPr>
                <p:nvPr/>
              </p:nvGrpSpPr>
              <p:grpSpPr bwMode="auto">
                <a:xfrm>
                  <a:off x="1308" y="1136"/>
                  <a:ext cx="3564" cy="1215"/>
                  <a:chOff x="1308" y="1136"/>
                  <a:chExt cx="3564" cy="1215"/>
                </a:xfrm>
              </p:grpSpPr>
              <p:sp>
                <p:nvSpPr>
                  <p:cNvPr id="54" name="Freeform 2284"/>
                  <p:cNvSpPr>
                    <a:spLocks/>
                  </p:cNvSpPr>
                  <p:nvPr/>
                </p:nvSpPr>
                <p:spPr bwMode="auto">
                  <a:xfrm>
                    <a:off x="2832" y="1626"/>
                    <a:ext cx="348" cy="228"/>
                  </a:xfrm>
                  <a:custGeom>
                    <a:avLst/>
                    <a:gdLst>
                      <a:gd name="T0" fmla="*/ 0 w 348"/>
                      <a:gd name="T1" fmla="*/ 108 h 228"/>
                      <a:gd name="T2" fmla="*/ 192 w 348"/>
                      <a:gd name="T3" fmla="*/ 0 h 228"/>
                      <a:gd name="T4" fmla="*/ 348 w 348"/>
                      <a:gd name="T5" fmla="*/ 120 h 228"/>
                      <a:gd name="T6" fmla="*/ 168 w 348"/>
                      <a:gd name="T7" fmla="*/ 228 h 228"/>
                      <a:gd name="T8" fmla="*/ 0 w 348"/>
                      <a:gd name="T9" fmla="*/ 108 h 2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48" h="228">
                        <a:moveTo>
                          <a:pt x="0" y="108"/>
                        </a:moveTo>
                        <a:lnTo>
                          <a:pt x="192" y="0"/>
                        </a:lnTo>
                        <a:lnTo>
                          <a:pt x="348" y="120"/>
                        </a:lnTo>
                        <a:lnTo>
                          <a:pt x="168" y="228"/>
                        </a:lnTo>
                        <a:lnTo>
                          <a:pt x="0" y="108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55" name="Group 2412"/>
                  <p:cNvGrpSpPr>
                    <a:grpSpLocks/>
                  </p:cNvGrpSpPr>
                  <p:nvPr/>
                </p:nvGrpSpPr>
                <p:grpSpPr bwMode="auto">
                  <a:xfrm>
                    <a:off x="1308" y="1136"/>
                    <a:ext cx="3564" cy="1215"/>
                    <a:chOff x="1308" y="1136"/>
                    <a:chExt cx="3564" cy="1215"/>
                  </a:xfrm>
                </p:grpSpPr>
                <p:grpSp>
                  <p:nvGrpSpPr>
                    <p:cNvPr id="56" name="Group 24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08" y="1136"/>
                      <a:ext cx="3564" cy="1215"/>
                      <a:chOff x="1308" y="1136"/>
                      <a:chExt cx="3564" cy="1215"/>
                    </a:xfrm>
                  </p:grpSpPr>
                  <p:grpSp>
                    <p:nvGrpSpPr>
                      <p:cNvPr id="60" name="Group 240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308" y="1136"/>
                        <a:ext cx="1392" cy="1215"/>
                        <a:chOff x="1308" y="1136"/>
                        <a:chExt cx="1392" cy="1215"/>
                      </a:xfrm>
                    </p:grpSpPr>
                    <p:grpSp>
                      <p:nvGrpSpPr>
                        <p:cNvPr id="81" name="Group 228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308" y="1136"/>
                          <a:ext cx="936" cy="1215"/>
                          <a:chOff x="4398" y="3182"/>
                          <a:chExt cx="936" cy="1215"/>
                        </a:xfrm>
                      </p:grpSpPr>
                      <p:grpSp>
                        <p:nvGrpSpPr>
                          <p:cNvPr id="86" name="Group 2289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4398" y="3182"/>
                            <a:ext cx="936" cy="1119"/>
                            <a:chOff x="4398" y="3182"/>
                            <a:chExt cx="936" cy="1119"/>
                          </a:xfrm>
                        </p:grpSpPr>
                        <p:sp>
                          <p:nvSpPr>
                            <p:cNvPr id="91" name="Freeform 2290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398" y="3182"/>
                              <a:ext cx="925" cy="578"/>
                            </a:xfrm>
                            <a:custGeom>
                              <a:avLst/>
                              <a:gdLst>
                                <a:gd name="T0" fmla="*/ 12 w 925"/>
                                <a:gd name="T1" fmla="*/ 28 h 578"/>
                                <a:gd name="T2" fmla="*/ 12 w 925"/>
                                <a:gd name="T3" fmla="*/ 52 h 578"/>
                                <a:gd name="T4" fmla="*/ 0 w 925"/>
                                <a:gd name="T5" fmla="*/ 76 h 578"/>
                                <a:gd name="T6" fmla="*/ 12 w 925"/>
                                <a:gd name="T7" fmla="*/ 508 h 578"/>
                                <a:gd name="T8" fmla="*/ 34 w 925"/>
                                <a:gd name="T9" fmla="*/ 495 h 578"/>
                                <a:gd name="T10" fmla="*/ 217 w 925"/>
                                <a:gd name="T11" fmla="*/ 381 h 578"/>
                                <a:gd name="T12" fmla="*/ 559 w 925"/>
                                <a:gd name="T13" fmla="*/ 174 h 578"/>
                                <a:gd name="T14" fmla="*/ 700 w 925"/>
                                <a:gd name="T15" fmla="*/ 82 h 578"/>
                                <a:gd name="T16" fmla="*/ 834 w 925"/>
                                <a:gd name="T17" fmla="*/ 22 h 578"/>
                                <a:gd name="T18" fmla="*/ 925 w 925"/>
                                <a:gd name="T19" fmla="*/ 22 h 578"/>
                              </a:gdLst>
                              <a:ahLst/>
                              <a:cxnLst>
                                <a:cxn ang="0">
                                  <a:pos x="T0" y="T1"/>
                                </a:cxn>
                                <a:cxn ang="0">
                                  <a:pos x="T2" y="T3"/>
                                </a:cxn>
                                <a:cxn ang="0">
                                  <a:pos x="T4" y="T5"/>
                                </a:cxn>
                                <a:cxn ang="0">
                                  <a:pos x="T6" y="T7"/>
                                </a:cxn>
                                <a:cxn ang="0">
                                  <a:pos x="T8" y="T9"/>
                                </a:cxn>
                                <a:cxn ang="0">
                                  <a:pos x="T10" y="T11"/>
                                </a:cxn>
                                <a:cxn ang="0">
                                  <a:pos x="T12" y="T13"/>
                                </a:cxn>
                                <a:cxn ang="0">
                                  <a:pos x="T14" y="T15"/>
                                </a:cxn>
                                <a:cxn ang="0">
                                  <a:pos x="T16" y="T17"/>
                                </a:cxn>
                                <a:cxn ang="0">
                                  <a:pos x="T18" y="T19"/>
                                </a:cxn>
                              </a:cxnLst>
                              <a:rect l="0" t="0" r="r" b="b"/>
                              <a:pathLst>
                                <a:path w="925" h="578">
                                  <a:moveTo>
                                    <a:pt x="12" y="28"/>
                                  </a:moveTo>
                                  <a:cubicBezTo>
                                    <a:pt x="12" y="32"/>
                                    <a:pt x="14" y="44"/>
                                    <a:pt x="12" y="52"/>
                                  </a:cubicBezTo>
                                  <a:cubicBezTo>
                                    <a:pt x="10" y="60"/>
                                    <a:pt x="0" y="0"/>
                                    <a:pt x="0" y="76"/>
                                  </a:cubicBezTo>
                                  <a:cubicBezTo>
                                    <a:pt x="0" y="152"/>
                                    <a:pt x="6" y="438"/>
                                    <a:pt x="12" y="508"/>
                                  </a:cubicBezTo>
                                  <a:cubicBezTo>
                                    <a:pt x="18" y="578"/>
                                    <a:pt x="0" y="516"/>
                                    <a:pt x="34" y="495"/>
                                  </a:cubicBezTo>
                                  <a:cubicBezTo>
                                    <a:pt x="68" y="474"/>
                                    <a:pt x="129" y="435"/>
                                    <a:pt x="217" y="381"/>
                                  </a:cubicBezTo>
                                  <a:cubicBezTo>
                                    <a:pt x="304" y="328"/>
                                    <a:pt x="480" y="224"/>
                                    <a:pt x="559" y="174"/>
                                  </a:cubicBezTo>
                                  <a:cubicBezTo>
                                    <a:pt x="639" y="123"/>
                                    <a:pt x="655" y="107"/>
                                    <a:pt x="700" y="82"/>
                                  </a:cubicBezTo>
                                  <a:cubicBezTo>
                                    <a:pt x="746" y="57"/>
                                    <a:pt x="796" y="32"/>
                                    <a:pt x="834" y="22"/>
                                  </a:cubicBezTo>
                                  <a:cubicBezTo>
                                    <a:pt x="872" y="13"/>
                                    <a:pt x="906" y="22"/>
                                    <a:pt x="925" y="22"/>
                                  </a:cubicBezTo>
                                </a:path>
                              </a:pathLst>
                            </a:custGeom>
                            <a:solidFill>
                              <a:schemeClr val="bg1">
                                <a:lumMod val="65000"/>
                              </a:schemeClr>
                            </a:solidFill>
                            <a:ln>
                              <a:noFill/>
                            </a:ln>
                            <a:effectLst/>
                            <a:extLst>
                              <a:ext uri="{91240B29-F687-4F45-9708-019B960494DF}">
                                <a14:hiddenLine xmlns:a14="http://schemas.microsoft.com/office/drawing/2010/main" w="9525" cmpd="sng">
                                  <a:solidFill>
                                    <a:schemeClr val="tx1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92" name="Freeform 2291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443" y="3195"/>
                              <a:ext cx="891" cy="482"/>
                            </a:xfrm>
                            <a:custGeom>
                              <a:avLst/>
                              <a:gdLst>
                                <a:gd name="T0" fmla="*/ 0 w 891"/>
                                <a:gd name="T1" fmla="*/ 482 h 482"/>
                                <a:gd name="T2" fmla="*/ 183 w 891"/>
                                <a:gd name="T3" fmla="*/ 368 h 482"/>
                                <a:gd name="T4" fmla="*/ 526 w 891"/>
                                <a:gd name="T5" fmla="*/ 161 h 482"/>
                                <a:gd name="T6" fmla="*/ 666 w 891"/>
                                <a:gd name="T7" fmla="*/ 69 h 482"/>
                                <a:gd name="T8" fmla="*/ 800 w 891"/>
                                <a:gd name="T9" fmla="*/ 9 h 482"/>
                                <a:gd name="T10" fmla="*/ 891 w 891"/>
                                <a:gd name="T11" fmla="*/ 9 h 482"/>
                              </a:gdLst>
                              <a:ahLst/>
                              <a:cxnLst>
                                <a:cxn ang="0">
                                  <a:pos x="T0" y="T1"/>
                                </a:cxn>
                                <a:cxn ang="0">
                                  <a:pos x="T2" y="T3"/>
                                </a:cxn>
                                <a:cxn ang="0">
                                  <a:pos x="T4" y="T5"/>
                                </a:cxn>
                                <a:cxn ang="0">
                                  <a:pos x="T6" y="T7"/>
                                </a:cxn>
                                <a:cxn ang="0">
                                  <a:pos x="T8" y="T9"/>
                                </a:cxn>
                                <a:cxn ang="0">
                                  <a:pos x="T10" y="T11"/>
                                </a:cxn>
                              </a:cxnLst>
                              <a:rect l="0" t="0" r="r" b="b"/>
                              <a:pathLst>
                                <a:path w="891" h="482">
                                  <a:moveTo>
                                    <a:pt x="0" y="482"/>
                                  </a:moveTo>
                                  <a:cubicBezTo>
                                    <a:pt x="31" y="463"/>
                                    <a:pt x="95" y="422"/>
                                    <a:pt x="183" y="368"/>
                                  </a:cubicBezTo>
                                  <a:cubicBezTo>
                                    <a:pt x="271" y="315"/>
                                    <a:pt x="446" y="211"/>
                                    <a:pt x="526" y="161"/>
                                  </a:cubicBezTo>
                                  <a:cubicBezTo>
                                    <a:pt x="606" y="110"/>
                                    <a:pt x="621" y="94"/>
                                    <a:pt x="666" y="69"/>
                                  </a:cubicBezTo>
                                  <a:cubicBezTo>
                                    <a:pt x="712" y="44"/>
                                    <a:pt x="762" y="19"/>
                                    <a:pt x="800" y="9"/>
                                  </a:cubicBezTo>
                                  <a:cubicBezTo>
                                    <a:pt x="838" y="0"/>
                                    <a:pt x="872" y="9"/>
                                    <a:pt x="891" y="9"/>
                                  </a:cubicBezTo>
                                </a:path>
                              </a:pathLst>
                            </a:custGeom>
                            <a:noFill/>
                            <a:ln w="28575" cmpd="sng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folHlink"/>
                                  </a:solidFill>
                                </a14:hiddenFill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93" name="Freeform 2292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432" y="3819"/>
                              <a:ext cx="891" cy="482"/>
                            </a:xfrm>
                            <a:custGeom>
                              <a:avLst/>
                              <a:gdLst>
                                <a:gd name="T0" fmla="*/ 0 w 891"/>
                                <a:gd name="T1" fmla="*/ 0 h 482"/>
                                <a:gd name="T2" fmla="*/ 183 w 891"/>
                                <a:gd name="T3" fmla="*/ 114 h 482"/>
                                <a:gd name="T4" fmla="*/ 525 w 891"/>
                                <a:gd name="T5" fmla="*/ 321 h 482"/>
                                <a:gd name="T6" fmla="*/ 666 w 891"/>
                                <a:gd name="T7" fmla="*/ 413 h 482"/>
                                <a:gd name="T8" fmla="*/ 800 w 891"/>
                                <a:gd name="T9" fmla="*/ 473 h 482"/>
                                <a:gd name="T10" fmla="*/ 891 w 891"/>
                                <a:gd name="T11" fmla="*/ 473 h 482"/>
                              </a:gdLst>
                              <a:ahLst/>
                              <a:cxnLst>
                                <a:cxn ang="0">
                                  <a:pos x="T0" y="T1"/>
                                </a:cxn>
                                <a:cxn ang="0">
                                  <a:pos x="T2" y="T3"/>
                                </a:cxn>
                                <a:cxn ang="0">
                                  <a:pos x="T4" y="T5"/>
                                </a:cxn>
                                <a:cxn ang="0">
                                  <a:pos x="T6" y="T7"/>
                                </a:cxn>
                                <a:cxn ang="0">
                                  <a:pos x="T8" y="T9"/>
                                </a:cxn>
                                <a:cxn ang="0">
                                  <a:pos x="T10" y="T11"/>
                                </a:cxn>
                              </a:cxnLst>
                              <a:rect l="0" t="0" r="r" b="b"/>
                              <a:pathLst>
                                <a:path w="891" h="482">
                                  <a:moveTo>
                                    <a:pt x="0" y="0"/>
                                  </a:moveTo>
                                  <a:cubicBezTo>
                                    <a:pt x="30" y="19"/>
                                    <a:pt x="95" y="60"/>
                                    <a:pt x="183" y="114"/>
                                  </a:cubicBezTo>
                                  <a:cubicBezTo>
                                    <a:pt x="270" y="167"/>
                                    <a:pt x="446" y="271"/>
                                    <a:pt x="525" y="321"/>
                                  </a:cubicBezTo>
                                  <a:cubicBezTo>
                                    <a:pt x="605" y="372"/>
                                    <a:pt x="621" y="388"/>
                                    <a:pt x="666" y="413"/>
                                  </a:cubicBezTo>
                                  <a:cubicBezTo>
                                    <a:pt x="712" y="438"/>
                                    <a:pt x="762" y="463"/>
                                    <a:pt x="800" y="473"/>
                                  </a:cubicBezTo>
                                  <a:cubicBezTo>
                                    <a:pt x="838" y="482"/>
                                    <a:pt x="872" y="473"/>
                                    <a:pt x="891" y="473"/>
                                  </a:cubicBezTo>
                                </a:path>
                              </a:pathLst>
                            </a:cu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folHlink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 cmpd="sng">
                                  <a:solidFill>
                                    <a:schemeClr val="tx1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87" name="Group 2293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 flipV="1">
                            <a:off x="4398" y="3278"/>
                            <a:ext cx="936" cy="1119"/>
                            <a:chOff x="4398" y="3182"/>
                            <a:chExt cx="936" cy="1119"/>
                          </a:xfrm>
                        </p:grpSpPr>
                        <p:sp>
                          <p:nvSpPr>
                            <p:cNvPr id="88" name="Freeform 2294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398" y="3182"/>
                              <a:ext cx="925" cy="578"/>
                            </a:xfrm>
                            <a:custGeom>
                              <a:avLst/>
                              <a:gdLst>
                                <a:gd name="T0" fmla="*/ 12 w 925"/>
                                <a:gd name="T1" fmla="*/ 28 h 578"/>
                                <a:gd name="T2" fmla="*/ 12 w 925"/>
                                <a:gd name="T3" fmla="*/ 52 h 578"/>
                                <a:gd name="T4" fmla="*/ 0 w 925"/>
                                <a:gd name="T5" fmla="*/ 76 h 578"/>
                                <a:gd name="T6" fmla="*/ 12 w 925"/>
                                <a:gd name="T7" fmla="*/ 508 h 578"/>
                                <a:gd name="T8" fmla="*/ 34 w 925"/>
                                <a:gd name="T9" fmla="*/ 495 h 578"/>
                                <a:gd name="T10" fmla="*/ 217 w 925"/>
                                <a:gd name="T11" fmla="*/ 381 h 578"/>
                                <a:gd name="T12" fmla="*/ 559 w 925"/>
                                <a:gd name="T13" fmla="*/ 174 h 578"/>
                                <a:gd name="T14" fmla="*/ 700 w 925"/>
                                <a:gd name="T15" fmla="*/ 82 h 578"/>
                                <a:gd name="T16" fmla="*/ 834 w 925"/>
                                <a:gd name="T17" fmla="*/ 22 h 578"/>
                                <a:gd name="T18" fmla="*/ 925 w 925"/>
                                <a:gd name="T19" fmla="*/ 22 h 578"/>
                              </a:gdLst>
                              <a:ahLst/>
                              <a:cxnLst>
                                <a:cxn ang="0">
                                  <a:pos x="T0" y="T1"/>
                                </a:cxn>
                                <a:cxn ang="0">
                                  <a:pos x="T2" y="T3"/>
                                </a:cxn>
                                <a:cxn ang="0">
                                  <a:pos x="T4" y="T5"/>
                                </a:cxn>
                                <a:cxn ang="0">
                                  <a:pos x="T6" y="T7"/>
                                </a:cxn>
                                <a:cxn ang="0">
                                  <a:pos x="T8" y="T9"/>
                                </a:cxn>
                                <a:cxn ang="0">
                                  <a:pos x="T10" y="T11"/>
                                </a:cxn>
                                <a:cxn ang="0">
                                  <a:pos x="T12" y="T13"/>
                                </a:cxn>
                                <a:cxn ang="0">
                                  <a:pos x="T14" y="T15"/>
                                </a:cxn>
                                <a:cxn ang="0">
                                  <a:pos x="T16" y="T17"/>
                                </a:cxn>
                                <a:cxn ang="0">
                                  <a:pos x="T18" y="T19"/>
                                </a:cxn>
                              </a:cxnLst>
                              <a:rect l="0" t="0" r="r" b="b"/>
                              <a:pathLst>
                                <a:path w="925" h="578">
                                  <a:moveTo>
                                    <a:pt x="12" y="28"/>
                                  </a:moveTo>
                                  <a:cubicBezTo>
                                    <a:pt x="12" y="32"/>
                                    <a:pt x="14" y="44"/>
                                    <a:pt x="12" y="52"/>
                                  </a:cubicBezTo>
                                  <a:cubicBezTo>
                                    <a:pt x="10" y="60"/>
                                    <a:pt x="0" y="0"/>
                                    <a:pt x="0" y="76"/>
                                  </a:cubicBezTo>
                                  <a:cubicBezTo>
                                    <a:pt x="0" y="152"/>
                                    <a:pt x="6" y="438"/>
                                    <a:pt x="12" y="508"/>
                                  </a:cubicBezTo>
                                  <a:cubicBezTo>
                                    <a:pt x="18" y="578"/>
                                    <a:pt x="0" y="516"/>
                                    <a:pt x="34" y="495"/>
                                  </a:cubicBezTo>
                                  <a:cubicBezTo>
                                    <a:pt x="68" y="474"/>
                                    <a:pt x="129" y="435"/>
                                    <a:pt x="217" y="381"/>
                                  </a:cubicBezTo>
                                  <a:cubicBezTo>
                                    <a:pt x="304" y="328"/>
                                    <a:pt x="480" y="224"/>
                                    <a:pt x="559" y="174"/>
                                  </a:cubicBezTo>
                                  <a:cubicBezTo>
                                    <a:pt x="639" y="123"/>
                                    <a:pt x="655" y="107"/>
                                    <a:pt x="700" y="82"/>
                                  </a:cubicBezTo>
                                  <a:cubicBezTo>
                                    <a:pt x="746" y="57"/>
                                    <a:pt x="796" y="32"/>
                                    <a:pt x="834" y="22"/>
                                  </a:cubicBezTo>
                                  <a:cubicBezTo>
                                    <a:pt x="872" y="13"/>
                                    <a:pt x="906" y="22"/>
                                    <a:pt x="925" y="22"/>
                                  </a:cubicBezTo>
                                </a:path>
                              </a:pathLst>
                            </a:custGeom>
                            <a:solidFill>
                              <a:schemeClr val="bg1">
                                <a:lumMod val="65000"/>
                              </a:schemeClr>
                            </a:solidFill>
                            <a:ln>
                              <a:noFill/>
                            </a:ln>
                            <a:effectLst/>
                            <a:extLst>
                              <a:ext uri="{91240B29-F687-4F45-9708-019B960494DF}">
                                <a14:hiddenLine xmlns:a14="http://schemas.microsoft.com/office/drawing/2010/main" w="9525" cmpd="sng">
                                  <a:solidFill>
                                    <a:schemeClr val="tx1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89" name="Freeform 2295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443" y="3195"/>
                              <a:ext cx="891" cy="482"/>
                            </a:xfrm>
                            <a:custGeom>
                              <a:avLst/>
                              <a:gdLst>
                                <a:gd name="T0" fmla="*/ 0 w 891"/>
                                <a:gd name="T1" fmla="*/ 482 h 482"/>
                                <a:gd name="T2" fmla="*/ 183 w 891"/>
                                <a:gd name="T3" fmla="*/ 368 h 482"/>
                                <a:gd name="T4" fmla="*/ 526 w 891"/>
                                <a:gd name="T5" fmla="*/ 161 h 482"/>
                                <a:gd name="T6" fmla="*/ 666 w 891"/>
                                <a:gd name="T7" fmla="*/ 69 h 482"/>
                                <a:gd name="T8" fmla="*/ 800 w 891"/>
                                <a:gd name="T9" fmla="*/ 9 h 482"/>
                                <a:gd name="T10" fmla="*/ 891 w 891"/>
                                <a:gd name="T11" fmla="*/ 9 h 482"/>
                              </a:gdLst>
                              <a:ahLst/>
                              <a:cxnLst>
                                <a:cxn ang="0">
                                  <a:pos x="T0" y="T1"/>
                                </a:cxn>
                                <a:cxn ang="0">
                                  <a:pos x="T2" y="T3"/>
                                </a:cxn>
                                <a:cxn ang="0">
                                  <a:pos x="T4" y="T5"/>
                                </a:cxn>
                                <a:cxn ang="0">
                                  <a:pos x="T6" y="T7"/>
                                </a:cxn>
                                <a:cxn ang="0">
                                  <a:pos x="T8" y="T9"/>
                                </a:cxn>
                                <a:cxn ang="0">
                                  <a:pos x="T10" y="T11"/>
                                </a:cxn>
                              </a:cxnLst>
                              <a:rect l="0" t="0" r="r" b="b"/>
                              <a:pathLst>
                                <a:path w="891" h="482">
                                  <a:moveTo>
                                    <a:pt x="0" y="482"/>
                                  </a:moveTo>
                                  <a:cubicBezTo>
                                    <a:pt x="31" y="463"/>
                                    <a:pt x="95" y="422"/>
                                    <a:pt x="183" y="368"/>
                                  </a:cubicBezTo>
                                  <a:cubicBezTo>
                                    <a:pt x="271" y="315"/>
                                    <a:pt x="446" y="211"/>
                                    <a:pt x="526" y="161"/>
                                  </a:cubicBezTo>
                                  <a:cubicBezTo>
                                    <a:pt x="606" y="110"/>
                                    <a:pt x="621" y="94"/>
                                    <a:pt x="666" y="69"/>
                                  </a:cubicBezTo>
                                  <a:cubicBezTo>
                                    <a:pt x="712" y="44"/>
                                    <a:pt x="762" y="19"/>
                                    <a:pt x="800" y="9"/>
                                  </a:cubicBezTo>
                                  <a:cubicBezTo>
                                    <a:pt x="838" y="0"/>
                                    <a:pt x="872" y="9"/>
                                    <a:pt x="891" y="9"/>
                                  </a:cubicBezTo>
                                </a:path>
                              </a:pathLst>
                            </a:custGeom>
                            <a:noFill/>
                            <a:ln w="28575" cmpd="sng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folHlink"/>
                                  </a:solidFill>
                                </a14:hiddenFill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90" name="Freeform 229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4432" y="3819"/>
                              <a:ext cx="891" cy="482"/>
                            </a:xfrm>
                            <a:custGeom>
                              <a:avLst/>
                              <a:gdLst>
                                <a:gd name="T0" fmla="*/ 0 w 891"/>
                                <a:gd name="T1" fmla="*/ 0 h 482"/>
                                <a:gd name="T2" fmla="*/ 183 w 891"/>
                                <a:gd name="T3" fmla="*/ 114 h 482"/>
                                <a:gd name="T4" fmla="*/ 525 w 891"/>
                                <a:gd name="T5" fmla="*/ 321 h 482"/>
                                <a:gd name="T6" fmla="*/ 666 w 891"/>
                                <a:gd name="T7" fmla="*/ 413 h 482"/>
                                <a:gd name="T8" fmla="*/ 800 w 891"/>
                                <a:gd name="T9" fmla="*/ 473 h 482"/>
                                <a:gd name="T10" fmla="*/ 891 w 891"/>
                                <a:gd name="T11" fmla="*/ 473 h 482"/>
                              </a:gdLst>
                              <a:ahLst/>
                              <a:cxnLst>
                                <a:cxn ang="0">
                                  <a:pos x="T0" y="T1"/>
                                </a:cxn>
                                <a:cxn ang="0">
                                  <a:pos x="T2" y="T3"/>
                                </a:cxn>
                                <a:cxn ang="0">
                                  <a:pos x="T4" y="T5"/>
                                </a:cxn>
                                <a:cxn ang="0">
                                  <a:pos x="T6" y="T7"/>
                                </a:cxn>
                                <a:cxn ang="0">
                                  <a:pos x="T8" y="T9"/>
                                </a:cxn>
                                <a:cxn ang="0">
                                  <a:pos x="T10" y="T11"/>
                                </a:cxn>
                              </a:cxnLst>
                              <a:rect l="0" t="0" r="r" b="b"/>
                              <a:pathLst>
                                <a:path w="891" h="482">
                                  <a:moveTo>
                                    <a:pt x="0" y="0"/>
                                  </a:moveTo>
                                  <a:cubicBezTo>
                                    <a:pt x="30" y="19"/>
                                    <a:pt x="95" y="60"/>
                                    <a:pt x="183" y="114"/>
                                  </a:cubicBezTo>
                                  <a:cubicBezTo>
                                    <a:pt x="270" y="167"/>
                                    <a:pt x="446" y="271"/>
                                    <a:pt x="525" y="321"/>
                                  </a:cubicBezTo>
                                  <a:cubicBezTo>
                                    <a:pt x="605" y="372"/>
                                    <a:pt x="621" y="388"/>
                                    <a:pt x="666" y="413"/>
                                  </a:cubicBezTo>
                                  <a:cubicBezTo>
                                    <a:pt x="712" y="438"/>
                                    <a:pt x="762" y="463"/>
                                    <a:pt x="800" y="473"/>
                                  </a:cubicBezTo>
                                  <a:cubicBezTo>
                                    <a:pt x="838" y="482"/>
                                    <a:pt x="872" y="473"/>
                                    <a:pt x="891" y="473"/>
                                  </a:cubicBezTo>
                                </a:path>
                              </a:pathLst>
                            </a:cu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folHlink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 cmpd="sng">
                                  <a:solidFill>
                                    <a:schemeClr val="tx1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82" name="Group 2297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830" y="1506"/>
                          <a:ext cx="240" cy="480"/>
                          <a:chOff x="4284" y="3468"/>
                          <a:chExt cx="360" cy="480"/>
                        </a:xfrm>
                      </p:grpSpPr>
                      <p:sp>
                        <p:nvSpPr>
                          <p:cNvPr id="84" name="Line 2298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4284" y="3468"/>
                            <a:ext cx="360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 type="triangle" w="med" len="med"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5" name="Line 2299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4284" y="3948"/>
                            <a:ext cx="360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 type="triangle" w="med" len="med"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83" name="Text Box 2300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16" y="1710"/>
                          <a:ext cx="684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/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 altLang="en-US"/>
                            <a:t>p</a:t>
                          </a:r>
                          <a:r>
                            <a:rPr lang="en-US" altLang="en-US" baseline="-25000"/>
                            <a:t>1</a:t>
                          </a:r>
                          <a:r>
                            <a:rPr lang="en-US" altLang="en-US"/>
                            <a:t>&gt;p</a:t>
                          </a:r>
                          <a:r>
                            <a:rPr lang="en-US" altLang="en-US" baseline="-25000"/>
                            <a:t>b</a:t>
                          </a:r>
                        </a:p>
                      </p:txBody>
                    </p:sp>
                  </p:grpSp>
                  <p:grpSp>
                    <p:nvGrpSpPr>
                      <p:cNvPr id="61" name="Group 240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232" y="1824"/>
                        <a:ext cx="666" cy="504"/>
                        <a:chOff x="2232" y="1824"/>
                        <a:chExt cx="666" cy="504"/>
                      </a:xfrm>
                    </p:grpSpPr>
                    <p:sp>
                      <p:nvSpPr>
                        <p:cNvPr id="78" name="Line 230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2232" y="1824"/>
                          <a:ext cx="514" cy="504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3399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9" name="Line 230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2232" y="1854"/>
                          <a:ext cx="617" cy="474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3399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80" name="Line 230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2232" y="1931"/>
                          <a:ext cx="666" cy="397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3399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62" name="Group 240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34" y="1194"/>
                        <a:ext cx="918" cy="1128"/>
                        <a:chOff x="2634" y="1194"/>
                        <a:chExt cx="918" cy="1128"/>
                      </a:xfrm>
                    </p:grpSpPr>
                    <p:grpSp>
                      <p:nvGrpSpPr>
                        <p:cNvPr id="74" name="Group 2307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634" y="1194"/>
                          <a:ext cx="276" cy="1104"/>
                          <a:chOff x="5088" y="3156"/>
                          <a:chExt cx="276" cy="1104"/>
                        </a:xfrm>
                      </p:grpSpPr>
                      <p:sp>
                        <p:nvSpPr>
                          <p:cNvPr id="76" name="Line 2308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V="1">
                            <a:off x="5088" y="3156"/>
                            <a:ext cx="276" cy="12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 type="triangle" w="med" len="med"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77" name="Line 2309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5088" y="4140"/>
                            <a:ext cx="276" cy="12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 type="triangle" w="med" len="med"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75" name="Text Box 2310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8" y="2034"/>
                          <a:ext cx="684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/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 altLang="en-US"/>
                            <a:t>p</a:t>
                          </a:r>
                          <a:r>
                            <a:rPr lang="en-US" altLang="en-US" baseline="-25000"/>
                            <a:t>2</a:t>
                          </a:r>
                          <a:r>
                            <a:rPr lang="en-US" altLang="en-US"/>
                            <a:t>=p</a:t>
                          </a:r>
                          <a:r>
                            <a:rPr lang="en-US" altLang="en-US" baseline="-25000"/>
                            <a:t>b</a:t>
                          </a:r>
                        </a:p>
                      </p:txBody>
                    </p:sp>
                  </p:grpSp>
                  <p:sp>
                    <p:nvSpPr>
                      <p:cNvPr id="63" name="Line 23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332" y="1734"/>
                        <a:ext cx="3540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prstDash val="lgDashDot"/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64" name="Group 240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356" y="1572"/>
                        <a:ext cx="252" cy="348"/>
                        <a:chOff x="1356" y="1572"/>
                        <a:chExt cx="252" cy="348"/>
                      </a:xfrm>
                    </p:grpSpPr>
                    <p:sp>
                      <p:nvSpPr>
                        <p:cNvPr id="72" name="Text Box 231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56" y="1572"/>
                          <a:ext cx="24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/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 altLang="en-US"/>
                            <a:t>C</a:t>
                          </a:r>
                        </a:p>
                      </p:txBody>
                    </p:sp>
                    <p:sp>
                      <p:nvSpPr>
                        <p:cNvPr id="73" name="Text Box 231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92" y="1632"/>
                          <a:ext cx="216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/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 altLang="en-US"/>
                            <a:t>L</a:t>
                          </a:r>
                        </a:p>
                      </p:txBody>
                    </p:sp>
                  </p:grpSp>
                  <p:grpSp>
                    <p:nvGrpSpPr>
                      <p:cNvPr id="65" name="Group 240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190" y="1410"/>
                        <a:ext cx="222" cy="260"/>
                        <a:chOff x="2190" y="1410"/>
                        <a:chExt cx="222" cy="260"/>
                      </a:xfrm>
                    </p:grpSpPr>
                    <p:sp>
                      <p:nvSpPr>
                        <p:cNvPr id="70" name="Oval 23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0" y="1422"/>
                          <a:ext cx="216" cy="228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1" name="Text Box 2317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6" y="1410"/>
                          <a:ext cx="216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/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 altLang="en-US" sz="2100"/>
                            <a:t>1</a:t>
                          </a:r>
                        </a:p>
                      </p:txBody>
                    </p:sp>
                  </p:grpSp>
                  <p:grpSp>
                    <p:nvGrpSpPr>
                      <p:cNvPr id="66" name="Group 240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244" y="1164"/>
                        <a:ext cx="666" cy="504"/>
                        <a:chOff x="2244" y="1164"/>
                        <a:chExt cx="666" cy="504"/>
                      </a:xfrm>
                    </p:grpSpPr>
                    <p:sp>
                      <p:nvSpPr>
                        <p:cNvPr id="67" name="Line 231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244" y="1164"/>
                          <a:ext cx="514" cy="504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3399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8" name="Line 232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244" y="1164"/>
                          <a:ext cx="617" cy="474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3399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9" name="Line 232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244" y="1164"/>
                          <a:ext cx="666" cy="397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3399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7" name="Group 24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86" y="1290"/>
                      <a:ext cx="222" cy="260"/>
                      <a:chOff x="2886" y="1290"/>
                      <a:chExt cx="222" cy="260"/>
                    </a:xfrm>
                  </p:grpSpPr>
                  <p:sp>
                    <p:nvSpPr>
                      <p:cNvPr id="58" name="Oval 23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6" y="1302"/>
                        <a:ext cx="216" cy="228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9" name="Text Box 232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892" y="1290"/>
                        <a:ext cx="216" cy="2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altLang="en-US" sz="2100"/>
                          <a:t>2</a:t>
                        </a:r>
                      </a:p>
                    </p:txBody>
                  </p:sp>
                </p:grpSp>
              </p:grpSp>
            </p:grpSp>
            <p:sp>
              <p:nvSpPr>
                <p:cNvPr id="39" name="Line 2325"/>
                <p:cNvSpPr>
                  <a:spLocks noChangeShapeType="1"/>
                </p:cNvSpPr>
                <p:nvPr/>
              </p:nvSpPr>
              <p:spPr bwMode="auto">
                <a:xfrm>
                  <a:off x="3522" y="1824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" name="Line 2326"/>
                <p:cNvSpPr>
                  <a:spLocks noChangeShapeType="1"/>
                </p:cNvSpPr>
                <p:nvPr/>
              </p:nvSpPr>
              <p:spPr bwMode="auto">
                <a:xfrm>
                  <a:off x="3516" y="1626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1" name="Group 2425"/>
                <p:cNvGrpSpPr>
                  <a:grpSpLocks/>
                </p:cNvGrpSpPr>
                <p:nvPr/>
              </p:nvGrpSpPr>
              <p:grpSpPr bwMode="auto">
                <a:xfrm>
                  <a:off x="3858" y="1350"/>
                  <a:ext cx="276" cy="260"/>
                  <a:chOff x="3858" y="1350"/>
                  <a:chExt cx="276" cy="260"/>
                </a:xfrm>
              </p:grpSpPr>
              <p:sp>
                <p:nvSpPr>
                  <p:cNvPr id="52" name="Oval 2328"/>
                  <p:cNvSpPr>
                    <a:spLocks noChangeArrowheads="1"/>
                  </p:cNvSpPr>
                  <p:nvPr/>
                </p:nvSpPr>
                <p:spPr bwMode="auto">
                  <a:xfrm>
                    <a:off x="3858" y="1362"/>
                    <a:ext cx="251" cy="22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" name="Text Box 23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3" y="1350"/>
                    <a:ext cx="251" cy="26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100"/>
                      <a:t>3</a:t>
                    </a:r>
                  </a:p>
                </p:txBody>
              </p:sp>
            </p:grpSp>
            <p:sp>
              <p:nvSpPr>
                <p:cNvPr id="42" name="Rectangle 2330"/>
                <p:cNvSpPr>
                  <a:spLocks noChangeArrowheads="1"/>
                </p:cNvSpPr>
                <p:nvPr/>
              </p:nvSpPr>
              <p:spPr bwMode="auto">
                <a:xfrm>
                  <a:off x="3656" y="1764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p</a:t>
                  </a:r>
                  <a:r>
                    <a:rPr lang="en-US" altLang="en-US" baseline="-25000"/>
                    <a:t>3</a:t>
                  </a:r>
                  <a:r>
                    <a:rPr lang="en-US" altLang="en-US"/>
                    <a:t>&lt;p</a:t>
                  </a:r>
                  <a:r>
                    <a:rPr lang="en-US" altLang="en-US" baseline="-25000"/>
                    <a:t>b</a:t>
                  </a:r>
                </a:p>
              </p:txBody>
            </p:sp>
            <p:grpSp>
              <p:nvGrpSpPr>
                <p:cNvPr id="43" name="Group 2418"/>
                <p:cNvGrpSpPr>
                  <a:grpSpLocks/>
                </p:cNvGrpSpPr>
                <p:nvPr/>
              </p:nvGrpSpPr>
              <p:grpSpPr bwMode="auto">
                <a:xfrm>
                  <a:off x="2742" y="1170"/>
                  <a:ext cx="1368" cy="1140"/>
                  <a:chOff x="2742" y="1170"/>
                  <a:chExt cx="1368" cy="1140"/>
                </a:xfrm>
              </p:grpSpPr>
              <p:grpSp>
                <p:nvGrpSpPr>
                  <p:cNvPr id="44" name="Group 2417"/>
                  <p:cNvGrpSpPr>
                    <a:grpSpLocks/>
                  </p:cNvGrpSpPr>
                  <p:nvPr/>
                </p:nvGrpSpPr>
                <p:grpSpPr bwMode="auto">
                  <a:xfrm>
                    <a:off x="2748" y="1740"/>
                    <a:ext cx="1362" cy="570"/>
                    <a:chOff x="2748" y="1740"/>
                    <a:chExt cx="1362" cy="570"/>
                  </a:xfrm>
                </p:grpSpPr>
                <p:sp>
                  <p:nvSpPr>
                    <p:cNvPr id="49" name="Freeform 2333"/>
                    <p:cNvSpPr>
                      <a:spLocks/>
                    </p:cNvSpPr>
                    <p:nvPr/>
                  </p:nvSpPr>
                  <p:spPr bwMode="auto">
                    <a:xfrm>
                      <a:off x="2748" y="1740"/>
                      <a:ext cx="1050" cy="570"/>
                    </a:xfrm>
                    <a:custGeom>
                      <a:avLst/>
                      <a:gdLst>
                        <a:gd name="T0" fmla="*/ 0 w 1050"/>
                        <a:gd name="T1" fmla="*/ 84 h 570"/>
                        <a:gd name="T2" fmla="*/ 84 w 1050"/>
                        <a:gd name="T3" fmla="*/ 0 h 570"/>
                        <a:gd name="T4" fmla="*/ 1050 w 1050"/>
                        <a:gd name="T5" fmla="*/ 570 h 57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050" h="570">
                          <a:moveTo>
                            <a:pt x="0" y="84"/>
                          </a:moveTo>
                          <a:lnTo>
                            <a:pt x="84" y="0"/>
                          </a:lnTo>
                          <a:lnTo>
                            <a:pt x="1050" y="570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" name="Freeform 2334"/>
                    <p:cNvSpPr>
                      <a:spLocks/>
                    </p:cNvSpPr>
                    <p:nvPr/>
                  </p:nvSpPr>
                  <p:spPr bwMode="auto">
                    <a:xfrm>
                      <a:off x="2844" y="1740"/>
                      <a:ext cx="1110" cy="534"/>
                    </a:xfrm>
                    <a:custGeom>
                      <a:avLst/>
                      <a:gdLst>
                        <a:gd name="T0" fmla="*/ 0 w 1110"/>
                        <a:gd name="T1" fmla="*/ 120 h 534"/>
                        <a:gd name="T2" fmla="*/ 144 w 1110"/>
                        <a:gd name="T3" fmla="*/ 0 h 534"/>
                        <a:gd name="T4" fmla="*/ 1110 w 1110"/>
                        <a:gd name="T5" fmla="*/ 534 h 53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110" h="534">
                          <a:moveTo>
                            <a:pt x="0" y="120"/>
                          </a:moveTo>
                          <a:lnTo>
                            <a:pt x="144" y="0"/>
                          </a:lnTo>
                          <a:lnTo>
                            <a:pt x="1110" y="534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" name="Freeform 2335"/>
                    <p:cNvSpPr>
                      <a:spLocks/>
                    </p:cNvSpPr>
                    <p:nvPr/>
                  </p:nvSpPr>
                  <p:spPr bwMode="auto">
                    <a:xfrm>
                      <a:off x="2892" y="1740"/>
                      <a:ext cx="1218" cy="498"/>
                    </a:xfrm>
                    <a:custGeom>
                      <a:avLst/>
                      <a:gdLst>
                        <a:gd name="T0" fmla="*/ 0 w 1218"/>
                        <a:gd name="T1" fmla="*/ 192 h 498"/>
                        <a:gd name="T2" fmla="*/ 288 w 1218"/>
                        <a:gd name="T3" fmla="*/ 0 h 498"/>
                        <a:gd name="T4" fmla="*/ 1218 w 1218"/>
                        <a:gd name="T5" fmla="*/ 498 h 49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218" h="498">
                          <a:moveTo>
                            <a:pt x="0" y="192"/>
                          </a:moveTo>
                          <a:lnTo>
                            <a:pt x="288" y="0"/>
                          </a:lnTo>
                          <a:lnTo>
                            <a:pt x="1218" y="498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5" name="Group 2416"/>
                  <p:cNvGrpSpPr>
                    <a:grpSpLocks/>
                  </p:cNvGrpSpPr>
                  <p:nvPr/>
                </p:nvGrpSpPr>
                <p:grpSpPr bwMode="auto">
                  <a:xfrm>
                    <a:off x="2742" y="1170"/>
                    <a:ext cx="1362" cy="570"/>
                    <a:chOff x="2742" y="1170"/>
                    <a:chExt cx="1362" cy="570"/>
                  </a:xfrm>
                </p:grpSpPr>
                <p:sp>
                  <p:nvSpPr>
                    <p:cNvPr id="46" name="Freeform 2337"/>
                    <p:cNvSpPr>
                      <a:spLocks/>
                    </p:cNvSpPr>
                    <p:nvPr/>
                  </p:nvSpPr>
                  <p:spPr bwMode="auto">
                    <a:xfrm flipV="1">
                      <a:off x="2742" y="1170"/>
                      <a:ext cx="1050" cy="570"/>
                    </a:xfrm>
                    <a:custGeom>
                      <a:avLst/>
                      <a:gdLst>
                        <a:gd name="T0" fmla="*/ 0 w 1050"/>
                        <a:gd name="T1" fmla="*/ 84 h 570"/>
                        <a:gd name="T2" fmla="*/ 84 w 1050"/>
                        <a:gd name="T3" fmla="*/ 0 h 570"/>
                        <a:gd name="T4" fmla="*/ 1050 w 1050"/>
                        <a:gd name="T5" fmla="*/ 570 h 57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050" h="570">
                          <a:moveTo>
                            <a:pt x="0" y="84"/>
                          </a:moveTo>
                          <a:lnTo>
                            <a:pt x="84" y="0"/>
                          </a:lnTo>
                          <a:lnTo>
                            <a:pt x="1050" y="570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" name="Freeform 2338"/>
                    <p:cNvSpPr>
                      <a:spLocks/>
                    </p:cNvSpPr>
                    <p:nvPr/>
                  </p:nvSpPr>
                  <p:spPr bwMode="auto">
                    <a:xfrm flipV="1">
                      <a:off x="2838" y="1206"/>
                      <a:ext cx="1110" cy="534"/>
                    </a:xfrm>
                    <a:custGeom>
                      <a:avLst/>
                      <a:gdLst>
                        <a:gd name="T0" fmla="*/ 0 w 1110"/>
                        <a:gd name="T1" fmla="*/ 120 h 534"/>
                        <a:gd name="T2" fmla="*/ 144 w 1110"/>
                        <a:gd name="T3" fmla="*/ 0 h 534"/>
                        <a:gd name="T4" fmla="*/ 1110 w 1110"/>
                        <a:gd name="T5" fmla="*/ 534 h 53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110" h="534">
                          <a:moveTo>
                            <a:pt x="0" y="120"/>
                          </a:moveTo>
                          <a:lnTo>
                            <a:pt x="144" y="0"/>
                          </a:lnTo>
                          <a:lnTo>
                            <a:pt x="1110" y="534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8" name="Freeform 2339"/>
                    <p:cNvSpPr>
                      <a:spLocks/>
                    </p:cNvSpPr>
                    <p:nvPr/>
                  </p:nvSpPr>
                  <p:spPr bwMode="auto">
                    <a:xfrm flipV="1">
                      <a:off x="2886" y="1242"/>
                      <a:ext cx="1218" cy="498"/>
                    </a:xfrm>
                    <a:custGeom>
                      <a:avLst/>
                      <a:gdLst>
                        <a:gd name="T0" fmla="*/ 0 w 1218"/>
                        <a:gd name="T1" fmla="*/ 192 h 498"/>
                        <a:gd name="T2" fmla="*/ 288 w 1218"/>
                        <a:gd name="T3" fmla="*/ 0 h 498"/>
                        <a:gd name="T4" fmla="*/ 1218 w 1218"/>
                        <a:gd name="T5" fmla="*/ 498 h 49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218" h="498">
                          <a:moveTo>
                            <a:pt x="0" y="192"/>
                          </a:moveTo>
                          <a:lnTo>
                            <a:pt x="288" y="0"/>
                          </a:lnTo>
                          <a:lnTo>
                            <a:pt x="1218" y="498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3399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10" name="Group 2424"/>
              <p:cNvGrpSpPr>
                <a:grpSpLocks/>
              </p:cNvGrpSpPr>
              <p:nvPr/>
            </p:nvGrpSpPr>
            <p:grpSpPr bwMode="auto">
              <a:xfrm>
                <a:off x="4177" y="1356"/>
                <a:ext cx="544" cy="993"/>
                <a:chOff x="4177" y="1356"/>
                <a:chExt cx="544" cy="993"/>
              </a:xfrm>
            </p:grpSpPr>
            <p:grpSp>
              <p:nvGrpSpPr>
                <p:cNvPr id="34" name="Group 2423"/>
                <p:cNvGrpSpPr>
                  <a:grpSpLocks/>
                </p:cNvGrpSpPr>
                <p:nvPr/>
              </p:nvGrpSpPr>
              <p:grpSpPr bwMode="auto">
                <a:xfrm>
                  <a:off x="4219" y="1356"/>
                  <a:ext cx="251" cy="260"/>
                  <a:chOff x="4219" y="1356"/>
                  <a:chExt cx="251" cy="260"/>
                </a:xfrm>
              </p:grpSpPr>
              <p:sp>
                <p:nvSpPr>
                  <p:cNvPr id="36" name="Oval 2342"/>
                  <p:cNvSpPr>
                    <a:spLocks noChangeArrowheads="1"/>
                  </p:cNvSpPr>
                  <p:nvPr/>
                </p:nvSpPr>
                <p:spPr bwMode="auto">
                  <a:xfrm>
                    <a:off x="4230" y="1386"/>
                    <a:ext cx="185" cy="19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Text Box 23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19" y="1356"/>
                    <a:ext cx="251" cy="26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100"/>
                      <a:t>4</a:t>
                    </a:r>
                  </a:p>
                </p:txBody>
              </p:sp>
            </p:grpSp>
            <p:sp>
              <p:nvSpPr>
                <p:cNvPr id="35" name="Rectangle 2344"/>
                <p:cNvSpPr>
                  <a:spLocks noChangeArrowheads="1"/>
                </p:cNvSpPr>
                <p:nvPr/>
              </p:nvSpPr>
              <p:spPr bwMode="auto">
                <a:xfrm>
                  <a:off x="4177" y="2061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/>
                    <a:t>p</a:t>
                  </a:r>
                  <a:r>
                    <a:rPr lang="en-US" altLang="en-US" baseline="-25000"/>
                    <a:t>4</a:t>
                  </a:r>
                  <a:r>
                    <a:rPr lang="en-US" altLang="en-US"/>
                    <a:t>=p</a:t>
                  </a:r>
                  <a:r>
                    <a:rPr lang="en-US" altLang="en-US" baseline="-25000"/>
                    <a:t>b</a:t>
                  </a:r>
                </a:p>
              </p:txBody>
            </p:sp>
          </p:grpSp>
          <p:grpSp>
            <p:nvGrpSpPr>
              <p:cNvPr id="11" name="Group 2432"/>
              <p:cNvGrpSpPr>
                <a:grpSpLocks/>
              </p:cNvGrpSpPr>
              <p:nvPr/>
            </p:nvGrpSpPr>
            <p:grpSpPr bwMode="auto">
              <a:xfrm>
                <a:off x="4302" y="1220"/>
                <a:ext cx="402" cy="1030"/>
                <a:chOff x="4302" y="1220"/>
                <a:chExt cx="402" cy="1030"/>
              </a:xfrm>
            </p:grpSpPr>
            <p:sp>
              <p:nvSpPr>
                <p:cNvPr id="32" name="Line 2346"/>
                <p:cNvSpPr>
                  <a:spLocks noChangeShapeType="1"/>
                </p:cNvSpPr>
                <p:nvPr/>
              </p:nvSpPr>
              <p:spPr bwMode="auto">
                <a:xfrm flipH="1">
                  <a:off x="4302" y="1220"/>
                  <a:ext cx="402" cy="520"/>
                </a:xfrm>
                <a:prstGeom prst="line">
                  <a:avLst/>
                </a:prstGeom>
                <a:noFill/>
                <a:ln w="28575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" name="Line 2347"/>
                <p:cNvSpPr>
                  <a:spLocks noChangeShapeType="1"/>
                </p:cNvSpPr>
                <p:nvPr/>
              </p:nvSpPr>
              <p:spPr bwMode="auto">
                <a:xfrm flipH="1" flipV="1">
                  <a:off x="4302" y="1730"/>
                  <a:ext cx="402" cy="520"/>
                </a:xfrm>
                <a:prstGeom prst="line">
                  <a:avLst/>
                </a:prstGeom>
                <a:noFill/>
                <a:ln w="28575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2431"/>
              <p:cNvGrpSpPr>
                <a:grpSpLocks/>
              </p:cNvGrpSpPr>
              <p:nvPr/>
            </p:nvGrpSpPr>
            <p:grpSpPr bwMode="auto">
              <a:xfrm>
                <a:off x="4392" y="1689"/>
                <a:ext cx="300" cy="84"/>
                <a:chOff x="4392" y="1689"/>
                <a:chExt cx="300" cy="84"/>
              </a:xfrm>
            </p:grpSpPr>
            <p:sp>
              <p:nvSpPr>
                <p:cNvPr id="30" name="Line 2349"/>
                <p:cNvSpPr>
                  <a:spLocks noChangeShapeType="1"/>
                </p:cNvSpPr>
                <p:nvPr/>
              </p:nvSpPr>
              <p:spPr bwMode="auto">
                <a:xfrm>
                  <a:off x="4392" y="1689"/>
                  <a:ext cx="3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Line 2350"/>
                <p:cNvSpPr>
                  <a:spLocks noChangeShapeType="1"/>
                </p:cNvSpPr>
                <p:nvPr/>
              </p:nvSpPr>
              <p:spPr bwMode="auto">
                <a:xfrm>
                  <a:off x="4392" y="1773"/>
                  <a:ext cx="3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2422"/>
              <p:cNvGrpSpPr>
                <a:grpSpLocks/>
              </p:cNvGrpSpPr>
              <p:nvPr/>
            </p:nvGrpSpPr>
            <p:grpSpPr bwMode="auto">
              <a:xfrm>
                <a:off x="4430" y="1380"/>
                <a:ext cx="544" cy="624"/>
                <a:chOff x="4430" y="1380"/>
                <a:chExt cx="544" cy="624"/>
              </a:xfrm>
            </p:grpSpPr>
            <p:grpSp>
              <p:nvGrpSpPr>
                <p:cNvPr id="26" name="Group 2421"/>
                <p:cNvGrpSpPr>
                  <a:grpSpLocks/>
                </p:cNvGrpSpPr>
                <p:nvPr/>
              </p:nvGrpSpPr>
              <p:grpSpPr bwMode="auto">
                <a:xfrm>
                  <a:off x="4542" y="1380"/>
                  <a:ext cx="276" cy="260"/>
                  <a:chOff x="4542" y="1380"/>
                  <a:chExt cx="276" cy="260"/>
                </a:xfrm>
              </p:grpSpPr>
              <p:sp>
                <p:nvSpPr>
                  <p:cNvPr id="28" name="Oval 2353"/>
                  <p:cNvSpPr>
                    <a:spLocks noChangeArrowheads="1"/>
                  </p:cNvSpPr>
                  <p:nvPr/>
                </p:nvSpPr>
                <p:spPr bwMode="auto">
                  <a:xfrm>
                    <a:off x="4542" y="1392"/>
                    <a:ext cx="251" cy="22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Text Box 23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67" y="1380"/>
                    <a:ext cx="251" cy="26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100"/>
                      <a:t>5</a:t>
                    </a:r>
                  </a:p>
                </p:txBody>
              </p:sp>
            </p:grpSp>
            <p:sp>
              <p:nvSpPr>
                <p:cNvPr id="27" name="Rectangle 2355"/>
                <p:cNvSpPr>
                  <a:spLocks noChangeArrowheads="1"/>
                </p:cNvSpPr>
                <p:nvPr/>
              </p:nvSpPr>
              <p:spPr bwMode="auto">
                <a:xfrm>
                  <a:off x="4430" y="1716"/>
                  <a:ext cx="54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/>
                    <a:t>p</a:t>
                  </a:r>
                  <a:r>
                    <a:rPr lang="en-US" altLang="en-US" baseline="-25000"/>
                    <a:t>5</a:t>
                  </a:r>
                  <a:r>
                    <a:rPr lang="en-US" altLang="en-US"/>
                    <a:t>&gt;p</a:t>
                  </a:r>
                  <a:r>
                    <a:rPr lang="en-US" altLang="en-US" baseline="-25000"/>
                    <a:t>b</a:t>
                  </a:r>
                </a:p>
              </p:txBody>
            </p:sp>
          </p:grpSp>
          <p:grpSp>
            <p:nvGrpSpPr>
              <p:cNvPr id="14" name="Group 2430"/>
              <p:cNvGrpSpPr>
                <a:grpSpLocks/>
              </p:cNvGrpSpPr>
              <p:nvPr/>
            </p:nvGrpSpPr>
            <p:grpSpPr bwMode="auto">
              <a:xfrm>
                <a:off x="2238" y="1092"/>
                <a:ext cx="1680" cy="1290"/>
                <a:chOff x="2238" y="1092"/>
                <a:chExt cx="1680" cy="1290"/>
              </a:xfrm>
            </p:grpSpPr>
            <p:sp>
              <p:nvSpPr>
                <p:cNvPr id="24" name="Freeform 2357"/>
                <p:cNvSpPr>
                  <a:spLocks/>
                </p:cNvSpPr>
                <p:nvPr/>
              </p:nvSpPr>
              <p:spPr bwMode="auto">
                <a:xfrm>
                  <a:off x="2244" y="1092"/>
                  <a:ext cx="1674" cy="54"/>
                </a:xfrm>
                <a:custGeom>
                  <a:avLst/>
                  <a:gdLst>
                    <a:gd name="T0" fmla="*/ 0 w 1674"/>
                    <a:gd name="T1" fmla="*/ 54 h 54"/>
                    <a:gd name="T2" fmla="*/ 1674 w 1674"/>
                    <a:gd name="T3" fmla="*/ 0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674" h="54">
                      <a:moveTo>
                        <a:pt x="0" y="54"/>
                      </a:moveTo>
                      <a:lnTo>
                        <a:pt x="1674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Freeform 2358"/>
                <p:cNvSpPr>
                  <a:spLocks/>
                </p:cNvSpPr>
                <p:nvPr/>
              </p:nvSpPr>
              <p:spPr bwMode="auto">
                <a:xfrm flipV="1">
                  <a:off x="2238" y="2328"/>
                  <a:ext cx="1674" cy="54"/>
                </a:xfrm>
                <a:custGeom>
                  <a:avLst/>
                  <a:gdLst>
                    <a:gd name="T0" fmla="*/ 0 w 1674"/>
                    <a:gd name="T1" fmla="*/ 54 h 54"/>
                    <a:gd name="T2" fmla="*/ 1674 w 1674"/>
                    <a:gd name="T3" fmla="*/ 0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674" h="54">
                      <a:moveTo>
                        <a:pt x="0" y="54"/>
                      </a:moveTo>
                      <a:lnTo>
                        <a:pt x="1674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" name="Group 2420"/>
              <p:cNvGrpSpPr>
                <a:grpSpLocks/>
              </p:cNvGrpSpPr>
              <p:nvPr/>
            </p:nvGrpSpPr>
            <p:grpSpPr bwMode="auto">
              <a:xfrm>
                <a:off x="4173" y="1278"/>
                <a:ext cx="213" cy="900"/>
                <a:chOff x="4173" y="1278"/>
                <a:chExt cx="213" cy="900"/>
              </a:xfrm>
            </p:grpSpPr>
            <p:grpSp>
              <p:nvGrpSpPr>
                <p:cNvPr id="16" name="Group 2419"/>
                <p:cNvGrpSpPr>
                  <a:grpSpLocks/>
                </p:cNvGrpSpPr>
                <p:nvPr/>
              </p:nvGrpSpPr>
              <p:grpSpPr bwMode="auto">
                <a:xfrm>
                  <a:off x="4224" y="1278"/>
                  <a:ext cx="162" cy="900"/>
                  <a:chOff x="4224" y="1278"/>
                  <a:chExt cx="162" cy="900"/>
                </a:xfrm>
              </p:grpSpPr>
              <p:sp>
                <p:nvSpPr>
                  <p:cNvPr id="22" name="Line 236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4" y="2094"/>
                    <a:ext cx="156" cy="8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" name="Line 2362"/>
                  <p:cNvSpPr>
                    <a:spLocks noChangeShapeType="1"/>
                  </p:cNvSpPr>
                  <p:nvPr/>
                </p:nvSpPr>
                <p:spPr bwMode="auto">
                  <a:xfrm>
                    <a:off x="4230" y="1278"/>
                    <a:ext cx="156" cy="8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" name="Group 2415"/>
                <p:cNvGrpSpPr>
                  <a:grpSpLocks/>
                </p:cNvGrpSpPr>
                <p:nvPr/>
              </p:nvGrpSpPr>
              <p:grpSpPr bwMode="auto">
                <a:xfrm>
                  <a:off x="4173" y="1464"/>
                  <a:ext cx="129" cy="543"/>
                  <a:chOff x="4173" y="1464"/>
                  <a:chExt cx="129" cy="543"/>
                </a:xfrm>
              </p:grpSpPr>
              <p:grpSp>
                <p:nvGrpSpPr>
                  <p:cNvPr id="18" name="Group 2414"/>
                  <p:cNvGrpSpPr>
                    <a:grpSpLocks/>
                  </p:cNvGrpSpPr>
                  <p:nvPr/>
                </p:nvGrpSpPr>
                <p:grpSpPr bwMode="auto">
                  <a:xfrm>
                    <a:off x="4173" y="1464"/>
                    <a:ext cx="129" cy="543"/>
                    <a:chOff x="4173" y="1464"/>
                    <a:chExt cx="129" cy="543"/>
                  </a:xfrm>
                </p:grpSpPr>
                <p:sp>
                  <p:nvSpPr>
                    <p:cNvPr id="20" name="Line 23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76" y="1464"/>
                      <a:ext cx="126" cy="258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9933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" name="Line 236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173" y="1749"/>
                      <a:ext cx="126" cy="258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9933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9" name="Line 2367"/>
                  <p:cNvSpPr>
                    <a:spLocks noChangeShapeType="1"/>
                  </p:cNvSpPr>
                  <p:nvPr/>
                </p:nvSpPr>
                <p:spPr bwMode="auto">
                  <a:xfrm>
                    <a:off x="4176" y="1464"/>
                    <a:ext cx="126" cy="258"/>
                  </a:xfrm>
                  <a:prstGeom prst="line">
                    <a:avLst/>
                  </a:prstGeom>
                  <a:noFill/>
                  <a:ln w="28575">
                    <a:solidFill>
                      <a:srgbClr val="9933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109" name="Group 2438"/>
          <p:cNvGrpSpPr>
            <a:grpSpLocks/>
          </p:cNvGrpSpPr>
          <p:nvPr/>
        </p:nvGrpSpPr>
        <p:grpSpPr bwMode="auto">
          <a:xfrm>
            <a:off x="7119937" y="1033462"/>
            <a:ext cx="1062038" cy="1665288"/>
            <a:chOff x="4716" y="1212"/>
            <a:chExt cx="669" cy="1049"/>
          </a:xfrm>
        </p:grpSpPr>
        <p:sp>
          <p:nvSpPr>
            <p:cNvPr id="110" name="Line 2397"/>
            <p:cNvSpPr>
              <a:spLocks noChangeShapeType="1"/>
            </p:cNvSpPr>
            <p:nvPr/>
          </p:nvSpPr>
          <p:spPr bwMode="auto">
            <a:xfrm flipV="1">
              <a:off x="4719" y="1757"/>
              <a:ext cx="514" cy="504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Line 2398"/>
            <p:cNvSpPr>
              <a:spLocks noChangeShapeType="1"/>
            </p:cNvSpPr>
            <p:nvPr/>
          </p:nvSpPr>
          <p:spPr bwMode="auto">
            <a:xfrm flipV="1">
              <a:off x="4719" y="1787"/>
              <a:ext cx="617" cy="474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Line 2399"/>
            <p:cNvSpPr>
              <a:spLocks noChangeShapeType="1"/>
            </p:cNvSpPr>
            <p:nvPr/>
          </p:nvSpPr>
          <p:spPr bwMode="auto">
            <a:xfrm flipV="1">
              <a:off x="4719" y="1864"/>
              <a:ext cx="666" cy="397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2400"/>
            <p:cNvSpPr>
              <a:spLocks noChangeShapeType="1"/>
            </p:cNvSpPr>
            <p:nvPr/>
          </p:nvSpPr>
          <p:spPr bwMode="auto">
            <a:xfrm>
              <a:off x="4716" y="1212"/>
              <a:ext cx="514" cy="504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Line 2401"/>
            <p:cNvSpPr>
              <a:spLocks noChangeShapeType="1"/>
            </p:cNvSpPr>
            <p:nvPr/>
          </p:nvSpPr>
          <p:spPr bwMode="auto">
            <a:xfrm>
              <a:off x="4716" y="1212"/>
              <a:ext cx="617" cy="474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Line 2402"/>
            <p:cNvSpPr>
              <a:spLocks noChangeShapeType="1"/>
            </p:cNvSpPr>
            <p:nvPr/>
          </p:nvSpPr>
          <p:spPr bwMode="auto">
            <a:xfrm>
              <a:off x="4716" y="1212"/>
              <a:ext cx="666" cy="397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5203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 Expanded Nozzles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48768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es,sup</a:t>
            </a:r>
            <a:r>
              <a:rPr lang="en-US" dirty="0"/>
              <a:t>&lt;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&lt;</a:t>
            </a:r>
            <a:r>
              <a:rPr lang="en-US" dirty="0" err="1"/>
              <a:t>P</a:t>
            </a:r>
            <a:r>
              <a:rPr lang="en-US" baseline="-25000" dirty="0" err="1"/>
              <a:t>e,sh</a:t>
            </a:r>
            <a:endParaRPr lang="en-US" baseline="-25000" dirty="0"/>
          </a:p>
          <a:p>
            <a:pPr lvl="1"/>
            <a:r>
              <a:rPr lang="en-US" dirty="0"/>
              <a:t>Over expanded case</a:t>
            </a:r>
          </a:p>
          <a:p>
            <a:pPr lvl="1"/>
            <a:r>
              <a:rPr lang="en-US" dirty="0"/>
              <a:t>Too much expansion has occurred</a:t>
            </a:r>
          </a:p>
          <a:p>
            <a:r>
              <a:rPr lang="en-US" dirty="0"/>
              <a:t>So boundary condition at exit requires a supersonic compression process</a:t>
            </a:r>
          </a:p>
          <a:p>
            <a:pPr lvl="1"/>
            <a:r>
              <a:rPr lang="en-US" dirty="0"/>
              <a:t>Oblique shock (2-D)</a:t>
            </a:r>
          </a:p>
          <a:p>
            <a:pPr lvl="1"/>
            <a:r>
              <a:rPr lang="en-US" dirty="0"/>
              <a:t>Flow turns, pressure rises to back pressure</a:t>
            </a:r>
          </a:p>
          <a:p>
            <a:pPr lvl="1"/>
            <a:r>
              <a:rPr lang="en-US" dirty="0"/>
              <a:t>Flow must not cross centerline, so get reflected shocks</a:t>
            </a:r>
          </a:p>
          <a:p>
            <a:pPr lvl="1"/>
            <a:r>
              <a:rPr lang="en-US" dirty="0"/>
              <a:t>Then expansion to match P,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4114800" y="1181100"/>
            <a:ext cx="4716462" cy="2360612"/>
            <a:chOff x="3275" y="3177"/>
            <a:chExt cx="2971" cy="1487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5663" y="4218"/>
              <a:ext cx="4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A8AB3D"/>
                  </a:solidFill>
                </a:rPr>
                <a:t>p</a:t>
              </a:r>
              <a:r>
                <a:rPr lang="en-US" altLang="en-US" sz="2000" b="1" baseline="-25000">
                  <a:solidFill>
                    <a:srgbClr val="A8AB3D"/>
                  </a:solidFill>
                </a:rPr>
                <a:t>es,sup</a:t>
              </a:r>
            </a:p>
          </p:txBody>
        </p: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3789" y="3847"/>
              <a:ext cx="5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p*/p</a:t>
              </a:r>
              <a:r>
                <a:rPr lang="en-US" altLang="en-US" b="1" baseline="-25000"/>
                <a:t>o</a:t>
              </a: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3724" y="3900"/>
              <a:ext cx="18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8"/>
            <p:cNvGrpSpPr>
              <a:grpSpLocks/>
            </p:cNvGrpSpPr>
            <p:nvPr/>
          </p:nvGrpSpPr>
          <p:grpSpPr bwMode="auto">
            <a:xfrm>
              <a:off x="3720" y="3329"/>
              <a:ext cx="2008" cy="1146"/>
              <a:chOff x="3798" y="2679"/>
              <a:chExt cx="1969" cy="1715"/>
            </a:xfrm>
          </p:grpSpPr>
          <p:sp>
            <p:nvSpPr>
              <p:cNvPr id="28" name="Line 9"/>
              <p:cNvSpPr>
                <a:spLocks noChangeShapeType="1"/>
              </p:cNvSpPr>
              <p:nvPr/>
            </p:nvSpPr>
            <p:spPr bwMode="auto">
              <a:xfrm flipV="1">
                <a:off x="3798" y="2679"/>
                <a:ext cx="0" cy="17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>
                <a:off x="3798" y="4394"/>
                <a:ext cx="196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782" y="4376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x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275" y="3177"/>
              <a:ext cx="4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p/p</a:t>
              </a:r>
              <a:r>
                <a:rPr lang="en-US" altLang="en-US" b="1" baseline="-25000"/>
                <a:t>o</a:t>
              </a: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H="1">
              <a:off x="3624" y="3504"/>
              <a:ext cx="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446" y="3394"/>
              <a:ext cx="24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/>
                <a:t>1</a:t>
              </a: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4497" y="3342"/>
              <a:ext cx="0" cy="113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3735" y="3533"/>
              <a:ext cx="1970" cy="797"/>
            </a:xfrm>
            <a:custGeom>
              <a:avLst/>
              <a:gdLst>
                <a:gd name="T0" fmla="*/ 0 w 1931"/>
                <a:gd name="T1" fmla="*/ 0 h 772"/>
                <a:gd name="T2" fmla="*/ 176 w 1931"/>
                <a:gd name="T3" fmla="*/ 32 h 772"/>
                <a:gd name="T4" fmla="*/ 336 w 1931"/>
                <a:gd name="T5" fmla="*/ 104 h 772"/>
                <a:gd name="T6" fmla="*/ 560 w 1931"/>
                <a:gd name="T7" fmla="*/ 240 h 772"/>
                <a:gd name="T8" fmla="*/ 744 w 1931"/>
                <a:gd name="T9" fmla="*/ 360 h 772"/>
                <a:gd name="T10" fmla="*/ 915 w 1931"/>
                <a:gd name="T11" fmla="*/ 491 h 772"/>
                <a:gd name="T12" fmla="*/ 1203 w 1931"/>
                <a:gd name="T13" fmla="*/ 626 h 772"/>
                <a:gd name="T14" fmla="*/ 1587 w 1931"/>
                <a:gd name="T15" fmla="*/ 733 h 772"/>
                <a:gd name="T16" fmla="*/ 1781 w 1931"/>
                <a:gd name="T17" fmla="*/ 767 h 772"/>
                <a:gd name="T18" fmla="*/ 1931 w 1931"/>
                <a:gd name="T19" fmla="*/ 767 h 7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31" h="772">
                  <a:moveTo>
                    <a:pt x="0" y="0"/>
                  </a:moveTo>
                  <a:cubicBezTo>
                    <a:pt x="29" y="5"/>
                    <a:pt x="120" y="15"/>
                    <a:pt x="176" y="32"/>
                  </a:cubicBezTo>
                  <a:cubicBezTo>
                    <a:pt x="232" y="49"/>
                    <a:pt x="272" y="69"/>
                    <a:pt x="336" y="104"/>
                  </a:cubicBezTo>
                  <a:cubicBezTo>
                    <a:pt x="400" y="139"/>
                    <a:pt x="492" y="197"/>
                    <a:pt x="560" y="240"/>
                  </a:cubicBezTo>
                  <a:cubicBezTo>
                    <a:pt x="628" y="283"/>
                    <a:pt x="685" y="318"/>
                    <a:pt x="744" y="360"/>
                  </a:cubicBezTo>
                  <a:cubicBezTo>
                    <a:pt x="803" y="402"/>
                    <a:pt x="839" y="447"/>
                    <a:pt x="915" y="491"/>
                  </a:cubicBezTo>
                  <a:cubicBezTo>
                    <a:pt x="991" y="535"/>
                    <a:pt x="1091" y="585"/>
                    <a:pt x="1203" y="626"/>
                  </a:cubicBezTo>
                  <a:cubicBezTo>
                    <a:pt x="1315" y="666"/>
                    <a:pt x="1491" y="710"/>
                    <a:pt x="1587" y="733"/>
                  </a:cubicBezTo>
                  <a:cubicBezTo>
                    <a:pt x="1683" y="756"/>
                    <a:pt x="1724" y="762"/>
                    <a:pt x="1781" y="767"/>
                  </a:cubicBezTo>
                  <a:cubicBezTo>
                    <a:pt x="1838" y="772"/>
                    <a:pt x="1900" y="767"/>
                    <a:pt x="1931" y="767"/>
                  </a:cubicBezTo>
                </a:path>
              </a:pathLst>
            </a:custGeom>
            <a:noFill/>
            <a:ln w="28575" cmpd="sng">
              <a:solidFill>
                <a:srgbClr val="A8AB3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5551" y="3347"/>
              <a:ext cx="0" cy="11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4528" y="3735"/>
              <a:ext cx="1201" cy="179"/>
            </a:xfrm>
            <a:custGeom>
              <a:avLst/>
              <a:gdLst>
                <a:gd name="T0" fmla="*/ 0 w 1178"/>
                <a:gd name="T1" fmla="*/ 173 h 173"/>
                <a:gd name="T2" fmla="*/ 324 w 1178"/>
                <a:gd name="T3" fmla="*/ 131 h 173"/>
                <a:gd name="T4" fmla="*/ 786 w 1178"/>
                <a:gd name="T5" fmla="*/ 28 h 173"/>
                <a:gd name="T6" fmla="*/ 1028 w 1178"/>
                <a:gd name="T7" fmla="*/ 4 h 173"/>
                <a:gd name="T8" fmla="*/ 1178 w 1178"/>
                <a:gd name="T9" fmla="*/ 4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8" h="173">
                  <a:moveTo>
                    <a:pt x="0" y="173"/>
                  </a:moveTo>
                  <a:cubicBezTo>
                    <a:pt x="54" y="166"/>
                    <a:pt x="193" y="155"/>
                    <a:pt x="324" y="131"/>
                  </a:cubicBezTo>
                  <a:cubicBezTo>
                    <a:pt x="455" y="107"/>
                    <a:pt x="669" y="50"/>
                    <a:pt x="786" y="28"/>
                  </a:cubicBezTo>
                  <a:cubicBezTo>
                    <a:pt x="903" y="7"/>
                    <a:pt x="963" y="8"/>
                    <a:pt x="1028" y="4"/>
                  </a:cubicBezTo>
                  <a:cubicBezTo>
                    <a:pt x="1093" y="0"/>
                    <a:pt x="1147" y="4"/>
                    <a:pt x="1178" y="4"/>
                  </a:cubicBez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5689" y="3574"/>
              <a:ext cx="4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chemeClr val="accent2"/>
                  </a:solidFill>
                </a:rPr>
                <a:t>p</a:t>
              </a:r>
              <a:r>
                <a:rPr lang="en-US" altLang="en-US" sz="2000" b="1" baseline="-25000">
                  <a:solidFill>
                    <a:schemeClr val="accent2"/>
                  </a:solidFill>
                </a:rPr>
                <a:t>es,sub</a:t>
              </a:r>
            </a:p>
          </p:txBody>
        </p:sp>
        <p:grpSp>
          <p:nvGrpSpPr>
            <p:cNvPr id="22" name="Group 20"/>
            <p:cNvGrpSpPr>
              <a:grpSpLocks/>
            </p:cNvGrpSpPr>
            <p:nvPr/>
          </p:nvGrpSpPr>
          <p:grpSpPr bwMode="auto">
            <a:xfrm>
              <a:off x="4502" y="3909"/>
              <a:ext cx="1496" cy="415"/>
              <a:chOff x="4520" y="3813"/>
              <a:chExt cx="1466" cy="402"/>
            </a:xfrm>
          </p:grpSpPr>
          <p:sp>
            <p:nvSpPr>
              <p:cNvPr id="25" name="Freeform 21"/>
              <p:cNvSpPr>
                <a:spLocks/>
              </p:cNvSpPr>
              <p:nvPr/>
            </p:nvSpPr>
            <p:spPr bwMode="auto">
              <a:xfrm>
                <a:off x="5549" y="3999"/>
                <a:ext cx="150" cy="216"/>
              </a:xfrm>
              <a:custGeom>
                <a:avLst/>
                <a:gdLst>
                  <a:gd name="T0" fmla="*/ 0 w 150"/>
                  <a:gd name="T1" fmla="*/ 289 h 289"/>
                  <a:gd name="T2" fmla="*/ 0 w 150"/>
                  <a:gd name="T3" fmla="*/ 5 h 289"/>
                  <a:gd name="T4" fmla="*/ 150 w 150"/>
                  <a:gd name="T5" fmla="*/ 5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289">
                    <a:moveTo>
                      <a:pt x="0" y="289"/>
                    </a:moveTo>
                    <a:lnTo>
                      <a:pt x="0" y="5"/>
                    </a:lnTo>
                    <a:cubicBezTo>
                      <a:pt x="50" y="0"/>
                      <a:pt x="119" y="5"/>
                      <a:pt x="150" y="5"/>
                    </a:cubicBezTo>
                  </a:path>
                </a:pathLst>
              </a:custGeom>
              <a:noFill/>
              <a:ln w="28575" cmpd="sng">
                <a:solidFill>
                  <a:srgbClr val="0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5618" y="3911"/>
                <a:ext cx="368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008080"/>
                    </a:solidFill>
                  </a:rPr>
                  <a:t>p</a:t>
                </a:r>
                <a:r>
                  <a:rPr lang="en-US" altLang="en-US" sz="2000" b="1" baseline="-25000">
                    <a:solidFill>
                      <a:srgbClr val="008080"/>
                    </a:solidFill>
                  </a:rPr>
                  <a:t>e,sh</a:t>
                </a:r>
              </a:p>
            </p:txBody>
          </p:sp>
          <p:sp>
            <p:nvSpPr>
              <p:cNvPr id="27" name="Freeform 23"/>
              <p:cNvSpPr>
                <a:spLocks/>
              </p:cNvSpPr>
              <p:nvPr/>
            </p:nvSpPr>
            <p:spPr bwMode="auto">
              <a:xfrm>
                <a:off x="4520" y="3813"/>
                <a:ext cx="1032" cy="394"/>
              </a:xfrm>
              <a:custGeom>
                <a:avLst/>
                <a:gdLst>
                  <a:gd name="T0" fmla="*/ 0 w 1032"/>
                  <a:gd name="T1" fmla="*/ 0 h 528"/>
                  <a:gd name="T2" fmla="*/ 160 w 1032"/>
                  <a:gd name="T3" fmla="*/ 160 h 528"/>
                  <a:gd name="T4" fmla="*/ 352 w 1032"/>
                  <a:gd name="T5" fmla="*/ 304 h 528"/>
                  <a:gd name="T6" fmla="*/ 496 w 1032"/>
                  <a:gd name="T7" fmla="*/ 368 h 528"/>
                  <a:gd name="T8" fmla="*/ 704 w 1032"/>
                  <a:gd name="T9" fmla="*/ 456 h 528"/>
                  <a:gd name="T10" fmla="*/ 864 w 1032"/>
                  <a:gd name="T11" fmla="*/ 504 h 528"/>
                  <a:gd name="T12" fmla="*/ 1032 w 1032"/>
                  <a:gd name="T13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32" h="528">
                    <a:moveTo>
                      <a:pt x="0" y="0"/>
                    </a:moveTo>
                    <a:cubicBezTo>
                      <a:pt x="27" y="27"/>
                      <a:pt x="101" y="109"/>
                      <a:pt x="160" y="160"/>
                    </a:cubicBezTo>
                    <a:cubicBezTo>
                      <a:pt x="219" y="211"/>
                      <a:pt x="296" y="269"/>
                      <a:pt x="352" y="304"/>
                    </a:cubicBezTo>
                    <a:cubicBezTo>
                      <a:pt x="408" y="339"/>
                      <a:pt x="437" y="343"/>
                      <a:pt x="496" y="368"/>
                    </a:cubicBezTo>
                    <a:cubicBezTo>
                      <a:pt x="555" y="393"/>
                      <a:pt x="643" y="433"/>
                      <a:pt x="704" y="456"/>
                    </a:cubicBezTo>
                    <a:cubicBezTo>
                      <a:pt x="765" y="479"/>
                      <a:pt x="809" y="492"/>
                      <a:pt x="864" y="504"/>
                    </a:cubicBezTo>
                    <a:cubicBezTo>
                      <a:pt x="919" y="516"/>
                      <a:pt x="975" y="522"/>
                      <a:pt x="1032" y="528"/>
                    </a:cubicBezTo>
                  </a:path>
                </a:pathLst>
              </a:custGeom>
              <a:noFill/>
              <a:ln w="38100" cap="flat" cmpd="sng">
                <a:solidFill>
                  <a:srgbClr val="00808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" name="Text Box 24"/>
            <p:cNvSpPr txBox="1">
              <a:spLocks noChangeArrowheads="1"/>
            </p:cNvSpPr>
            <p:nvPr/>
          </p:nvSpPr>
          <p:spPr bwMode="auto">
            <a:xfrm>
              <a:off x="5352" y="3462"/>
              <a:ext cx="8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M&lt;1, isen.</a:t>
              </a:r>
            </a:p>
          </p:txBody>
        </p:sp>
        <p:sp>
          <p:nvSpPr>
            <p:cNvPr id="24" name="Text Box 25"/>
            <p:cNvSpPr txBox="1">
              <a:spLocks noChangeArrowheads="1"/>
            </p:cNvSpPr>
            <p:nvPr/>
          </p:nvSpPr>
          <p:spPr bwMode="auto">
            <a:xfrm>
              <a:off x="5358" y="3828"/>
              <a:ext cx="8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M&lt;1, shock</a:t>
              </a:r>
            </a:p>
          </p:txBody>
        </p:sp>
      </p:grpSp>
      <p:grpSp>
        <p:nvGrpSpPr>
          <p:cNvPr id="30" name="Group 83"/>
          <p:cNvGrpSpPr>
            <a:grpSpLocks/>
          </p:cNvGrpSpPr>
          <p:nvPr/>
        </p:nvGrpSpPr>
        <p:grpSpPr bwMode="auto">
          <a:xfrm>
            <a:off x="7974012" y="2605087"/>
            <a:ext cx="942975" cy="457200"/>
            <a:chOff x="5610" y="1962"/>
            <a:chExt cx="594" cy="288"/>
          </a:xfrm>
        </p:grpSpPr>
        <p:sp>
          <p:nvSpPr>
            <p:cNvPr id="31" name="Text Box 27"/>
            <p:cNvSpPr txBox="1">
              <a:spLocks noChangeArrowheads="1"/>
            </p:cNvSpPr>
            <p:nvPr/>
          </p:nvSpPr>
          <p:spPr bwMode="auto">
            <a:xfrm>
              <a:off x="5936" y="1962"/>
              <a:ext cx="2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993300"/>
                  </a:solidFill>
                </a:rPr>
                <a:t>O</a:t>
              </a:r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>
              <a:off x="5610" y="2214"/>
              <a:ext cx="476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" name="Group 82"/>
          <p:cNvGrpSpPr>
            <a:grpSpLocks/>
          </p:cNvGrpSpPr>
          <p:nvPr/>
        </p:nvGrpSpPr>
        <p:grpSpPr bwMode="auto">
          <a:xfrm>
            <a:off x="5024437" y="4179887"/>
            <a:ext cx="3733800" cy="2149475"/>
            <a:chOff x="3792" y="2954"/>
            <a:chExt cx="2352" cy="1354"/>
          </a:xfrm>
        </p:grpSpPr>
        <p:grpSp>
          <p:nvGrpSpPr>
            <p:cNvPr id="34" name="Group 81"/>
            <p:cNvGrpSpPr>
              <a:grpSpLocks/>
            </p:cNvGrpSpPr>
            <p:nvPr/>
          </p:nvGrpSpPr>
          <p:grpSpPr bwMode="auto">
            <a:xfrm>
              <a:off x="3792" y="2954"/>
              <a:ext cx="1392" cy="1215"/>
              <a:chOff x="3792" y="2954"/>
              <a:chExt cx="1392" cy="1215"/>
            </a:xfrm>
          </p:grpSpPr>
          <p:grpSp>
            <p:nvGrpSpPr>
              <p:cNvPr id="36" name="Group 32"/>
              <p:cNvGrpSpPr>
                <a:grpSpLocks/>
              </p:cNvGrpSpPr>
              <p:nvPr/>
            </p:nvGrpSpPr>
            <p:grpSpPr bwMode="auto">
              <a:xfrm>
                <a:off x="3792" y="2954"/>
                <a:ext cx="936" cy="1215"/>
                <a:chOff x="4398" y="3182"/>
                <a:chExt cx="936" cy="1215"/>
              </a:xfrm>
            </p:grpSpPr>
            <p:grpSp>
              <p:nvGrpSpPr>
                <p:cNvPr id="41" name="Group 33"/>
                <p:cNvGrpSpPr>
                  <a:grpSpLocks/>
                </p:cNvGrpSpPr>
                <p:nvPr/>
              </p:nvGrpSpPr>
              <p:grpSpPr bwMode="auto">
                <a:xfrm>
                  <a:off x="4398" y="3182"/>
                  <a:ext cx="936" cy="1119"/>
                  <a:chOff x="4398" y="3182"/>
                  <a:chExt cx="936" cy="1119"/>
                </a:xfrm>
              </p:grpSpPr>
              <p:sp>
                <p:nvSpPr>
                  <p:cNvPr id="46" name="Freeform 34"/>
                  <p:cNvSpPr>
                    <a:spLocks/>
                  </p:cNvSpPr>
                  <p:nvPr/>
                </p:nvSpPr>
                <p:spPr bwMode="auto">
                  <a:xfrm>
                    <a:off x="4398" y="3182"/>
                    <a:ext cx="925" cy="578"/>
                  </a:xfrm>
                  <a:custGeom>
                    <a:avLst/>
                    <a:gdLst>
                      <a:gd name="T0" fmla="*/ 12 w 925"/>
                      <a:gd name="T1" fmla="*/ 28 h 578"/>
                      <a:gd name="T2" fmla="*/ 12 w 925"/>
                      <a:gd name="T3" fmla="*/ 52 h 578"/>
                      <a:gd name="T4" fmla="*/ 0 w 925"/>
                      <a:gd name="T5" fmla="*/ 76 h 578"/>
                      <a:gd name="T6" fmla="*/ 12 w 925"/>
                      <a:gd name="T7" fmla="*/ 508 h 578"/>
                      <a:gd name="T8" fmla="*/ 34 w 925"/>
                      <a:gd name="T9" fmla="*/ 495 h 578"/>
                      <a:gd name="T10" fmla="*/ 217 w 925"/>
                      <a:gd name="T11" fmla="*/ 381 h 578"/>
                      <a:gd name="T12" fmla="*/ 559 w 925"/>
                      <a:gd name="T13" fmla="*/ 174 h 578"/>
                      <a:gd name="T14" fmla="*/ 700 w 925"/>
                      <a:gd name="T15" fmla="*/ 82 h 578"/>
                      <a:gd name="T16" fmla="*/ 834 w 925"/>
                      <a:gd name="T17" fmla="*/ 22 h 578"/>
                      <a:gd name="T18" fmla="*/ 925 w 925"/>
                      <a:gd name="T19" fmla="*/ 22 h 5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925" h="578">
                        <a:moveTo>
                          <a:pt x="12" y="28"/>
                        </a:moveTo>
                        <a:cubicBezTo>
                          <a:pt x="12" y="32"/>
                          <a:pt x="14" y="44"/>
                          <a:pt x="12" y="52"/>
                        </a:cubicBezTo>
                        <a:cubicBezTo>
                          <a:pt x="10" y="60"/>
                          <a:pt x="0" y="0"/>
                          <a:pt x="0" y="76"/>
                        </a:cubicBezTo>
                        <a:cubicBezTo>
                          <a:pt x="0" y="152"/>
                          <a:pt x="6" y="438"/>
                          <a:pt x="12" y="508"/>
                        </a:cubicBezTo>
                        <a:cubicBezTo>
                          <a:pt x="18" y="578"/>
                          <a:pt x="0" y="516"/>
                          <a:pt x="34" y="495"/>
                        </a:cubicBezTo>
                        <a:cubicBezTo>
                          <a:pt x="68" y="474"/>
                          <a:pt x="129" y="435"/>
                          <a:pt x="217" y="381"/>
                        </a:cubicBezTo>
                        <a:cubicBezTo>
                          <a:pt x="304" y="328"/>
                          <a:pt x="480" y="224"/>
                          <a:pt x="559" y="174"/>
                        </a:cubicBezTo>
                        <a:cubicBezTo>
                          <a:pt x="639" y="123"/>
                          <a:pt x="655" y="107"/>
                          <a:pt x="700" y="82"/>
                        </a:cubicBezTo>
                        <a:cubicBezTo>
                          <a:pt x="746" y="57"/>
                          <a:pt x="796" y="32"/>
                          <a:pt x="834" y="22"/>
                        </a:cubicBezTo>
                        <a:cubicBezTo>
                          <a:pt x="872" y="13"/>
                          <a:pt x="906" y="22"/>
                          <a:pt x="925" y="22"/>
                        </a:cubicBezTo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Freeform 35"/>
                  <p:cNvSpPr>
                    <a:spLocks/>
                  </p:cNvSpPr>
                  <p:nvPr/>
                </p:nvSpPr>
                <p:spPr bwMode="auto">
                  <a:xfrm>
                    <a:off x="4443" y="3195"/>
                    <a:ext cx="891" cy="482"/>
                  </a:xfrm>
                  <a:custGeom>
                    <a:avLst/>
                    <a:gdLst>
                      <a:gd name="T0" fmla="*/ 0 w 891"/>
                      <a:gd name="T1" fmla="*/ 482 h 482"/>
                      <a:gd name="T2" fmla="*/ 183 w 891"/>
                      <a:gd name="T3" fmla="*/ 368 h 482"/>
                      <a:gd name="T4" fmla="*/ 526 w 891"/>
                      <a:gd name="T5" fmla="*/ 161 h 482"/>
                      <a:gd name="T6" fmla="*/ 666 w 891"/>
                      <a:gd name="T7" fmla="*/ 69 h 482"/>
                      <a:gd name="T8" fmla="*/ 800 w 891"/>
                      <a:gd name="T9" fmla="*/ 9 h 482"/>
                      <a:gd name="T10" fmla="*/ 891 w 891"/>
                      <a:gd name="T11" fmla="*/ 9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482"/>
                        </a:moveTo>
                        <a:cubicBezTo>
                          <a:pt x="31" y="463"/>
                          <a:pt x="95" y="422"/>
                          <a:pt x="183" y="368"/>
                        </a:cubicBezTo>
                        <a:cubicBezTo>
                          <a:pt x="271" y="315"/>
                          <a:pt x="446" y="211"/>
                          <a:pt x="526" y="161"/>
                        </a:cubicBezTo>
                        <a:cubicBezTo>
                          <a:pt x="606" y="110"/>
                          <a:pt x="621" y="94"/>
                          <a:pt x="666" y="69"/>
                        </a:cubicBezTo>
                        <a:cubicBezTo>
                          <a:pt x="712" y="44"/>
                          <a:pt x="762" y="19"/>
                          <a:pt x="800" y="9"/>
                        </a:cubicBezTo>
                        <a:cubicBezTo>
                          <a:pt x="838" y="0"/>
                          <a:pt x="872" y="9"/>
                          <a:pt x="891" y="9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Freeform 36"/>
                  <p:cNvSpPr>
                    <a:spLocks/>
                  </p:cNvSpPr>
                  <p:nvPr/>
                </p:nvSpPr>
                <p:spPr bwMode="auto">
                  <a:xfrm>
                    <a:off x="4432" y="3819"/>
                    <a:ext cx="891" cy="482"/>
                  </a:xfrm>
                  <a:custGeom>
                    <a:avLst/>
                    <a:gdLst>
                      <a:gd name="T0" fmla="*/ 0 w 891"/>
                      <a:gd name="T1" fmla="*/ 0 h 482"/>
                      <a:gd name="T2" fmla="*/ 183 w 891"/>
                      <a:gd name="T3" fmla="*/ 114 h 482"/>
                      <a:gd name="T4" fmla="*/ 525 w 891"/>
                      <a:gd name="T5" fmla="*/ 321 h 482"/>
                      <a:gd name="T6" fmla="*/ 666 w 891"/>
                      <a:gd name="T7" fmla="*/ 413 h 482"/>
                      <a:gd name="T8" fmla="*/ 800 w 891"/>
                      <a:gd name="T9" fmla="*/ 473 h 482"/>
                      <a:gd name="T10" fmla="*/ 891 w 891"/>
                      <a:gd name="T11" fmla="*/ 473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0"/>
                        </a:moveTo>
                        <a:cubicBezTo>
                          <a:pt x="30" y="19"/>
                          <a:pt x="95" y="60"/>
                          <a:pt x="183" y="114"/>
                        </a:cubicBezTo>
                        <a:cubicBezTo>
                          <a:pt x="270" y="167"/>
                          <a:pt x="446" y="271"/>
                          <a:pt x="525" y="321"/>
                        </a:cubicBezTo>
                        <a:cubicBezTo>
                          <a:pt x="605" y="372"/>
                          <a:pt x="621" y="388"/>
                          <a:pt x="666" y="413"/>
                        </a:cubicBezTo>
                        <a:cubicBezTo>
                          <a:pt x="712" y="438"/>
                          <a:pt x="762" y="463"/>
                          <a:pt x="800" y="473"/>
                        </a:cubicBezTo>
                        <a:cubicBezTo>
                          <a:pt x="838" y="482"/>
                          <a:pt x="872" y="473"/>
                          <a:pt x="891" y="473"/>
                        </a:cubicBezTo>
                      </a:path>
                    </a:pathLst>
                  </a:cu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2" name="Group 37"/>
                <p:cNvGrpSpPr>
                  <a:grpSpLocks/>
                </p:cNvGrpSpPr>
                <p:nvPr/>
              </p:nvGrpSpPr>
              <p:grpSpPr bwMode="auto">
                <a:xfrm flipV="1">
                  <a:off x="4398" y="3278"/>
                  <a:ext cx="936" cy="1119"/>
                  <a:chOff x="4398" y="3182"/>
                  <a:chExt cx="936" cy="1119"/>
                </a:xfrm>
              </p:grpSpPr>
              <p:sp>
                <p:nvSpPr>
                  <p:cNvPr id="43" name="Freeform 38"/>
                  <p:cNvSpPr>
                    <a:spLocks/>
                  </p:cNvSpPr>
                  <p:nvPr/>
                </p:nvSpPr>
                <p:spPr bwMode="auto">
                  <a:xfrm>
                    <a:off x="4398" y="3182"/>
                    <a:ext cx="925" cy="578"/>
                  </a:xfrm>
                  <a:custGeom>
                    <a:avLst/>
                    <a:gdLst>
                      <a:gd name="T0" fmla="*/ 12 w 925"/>
                      <a:gd name="T1" fmla="*/ 28 h 578"/>
                      <a:gd name="T2" fmla="*/ 12 w 925"/>
                      <a:gd name="T3" fmla="*/ 52 h 578"/>
                      <a:gd name="T4" fmla="*/ 0 w 925"/>
                      <a:gd name="T5" fmla="*/ 76 h 578"/>
                      <a:gd name="T6" fmla="*/ 12 w 925"/>
                      <a:gd name="T7" fmla="*/ 508 h 578"/>
                      <a:gd name="T8" fmla="*/ 34 w 925"/>
                      <a:gd name="T9" fmla="*/ 495 h 578"/>
                      <a:gd name="T10" fmla="*/ 217 w 925"/>
                      <a:gd name="T11" fmla="*/ 381 h 578"/>
                      <a:gd name="T12" fmla="*/ 559 w 925"/>
                      <a:gd name="T13" fmla="*/ 174 h 578"/>
                      <a:gd name="T14" fmla="*/ 700 w 925"/>
                      <a:gd name="T15" fmla="*/ 82 h 578"/>
                      <a:gd name="T16" fmla="*/ 834 w 925"/>
                      <a:gd name="T17" fmla="*/ 22 h 578"/>
                      <a:gd name="T18" fmla="*/ 925 w 925"/>
                      <a:gd name="T19" fmla="*/ 22 h 5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925" h="578">
                        <a:moveTo>
                          <a:pt x="12" y="28"/>
                        </a:moveTo>
                        <a:cubicBezTo>
                          <a:pt x="12" y="32"/>
                          <a:pt x="14" y="44"/>
                          <a:pt x="12" y="52"/>
                        </a:cubicBezTo>
                        <a:cubicBezTo>
                          <a:pt x="10" y="60"/>
                          <a:pt x="0" y="0"/>
                          <a:pt x="0" y="76"/>
                        </a:cubicBezTo>
                        <a:cubicBezTo>
                          <a:pt x="0" y="152"/>
                          <a:pt x="6" y="438"/>
                          <a:pt x="12" y="508"/>
                        </a:cubicBezTo>
                        <a:cubicBezTo>
                          <a:pt x="18" y="578"/>
                          <a:pt x="0" y="516"/>
                          <a:pt x="34" y="495"/>
                        </a:cubicBezTo>
                        <a:cubicBezTo>
                          <a:pt x="68" y="474"/>
                          <a:pt x="129" y="435"/>
                          <a:pt x="217" y="381"/>
                        </a:cubicBezTo>
                        <a:cubicBezTo>
                          <a:pt x="304" y="328"/>
                          <a:pt x="480" y="224"/>
                          <a:pt x="559" y="174"/>
                        </a:cubicBezTo>
                        <a:cubicBezTo>
                          <a:pt x="639" y="123"/>
                          <a:pt x="655" y="107"/>
                          <a:pt x="700" y="82"/>
                        </a:cubicBezTo>
                        <a:cubicBezTo>
                          <a:pt x="746" y="57"/>
                          <a:pt x="796" y="32"/>
                          <a:pt x="834" y="22"/>
                        </a:cubicBezTo>
                        <a:cubicBezTo>
                          <a:pt x="872" y="13"/>
                          <a:pt x="906" y="22"/>
                          <a:pt x="925" y="22"/>
                        </a:cubicBezTo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" name="Freeform 39"/>
                  <p:cNvSpPr>
                    <a:spLocks/>
                  </p:cNvSpPr>
                  <p:nvPr/>
                </p:nvSpPr>
                <p:spPr bwMode="auto">
                  <a:xfrm>
                    <a:off x="4443" y="3195"/>
                    <a:ext cx="891" cy="482"/>
                  </a:xfrm>
                  <a:custGeom>
                    <a:avLst/>
                    <a:gdLst>
                      <a:gd name="T0" fmla="*/ 0 w 891"/>
                      <a:gd name="T1" fmla="*/ 482 h 482"/>
                      <a:gd name="T2" fmla="*/ 183 w 891"/>
                      <a:gd name="T3" fmla="*/ 368 h 482"/>
                      <a:gd name="T4" fmla="*/ 526 w 891"/>
                      <a:gd name="T5" fmla="*/ 161 h 482"/>
                      <a:gd name="T6" fmla="*/ 666 w 891"/>
                      <a:gd name="T7" fmla="*/ 69 h 482"/>
                      <a:gd name="T8" fmla="*/ 800 w 891"/>
                      <a:gd name="T9" fmla="*/ 9 h 482"/>
                      <a:gd name="T10" fmla="*/ 891 w 891"/>
                      <a:gd name="T11" fmla="*/ 9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482"/>
                        </a:moveTo>
                        <a:cubicBezTo>
                          <a:pt x="31" y="463"/>
                          <a:pt x="95" y="422"/>
                          <a:pt x="183" y="368"/>
                        </a:cubicBezTo>
                        <a:cubicBezTo>
                          <a:pt x="271" y="315"/>
                          <a:pt x="446" y="211"/>
                          <a:pt x="526" y="161"/>
                        </a:cubicBezTo>
                        <a:cubicBezTo>
                          <a:pt x="606" y="110"/>
                          <a:pt x="621" y="94"/>
                          <a:pt x="666" y="69"/>
                        </a:cubicBezTo>
                        <a:cubicBezTo>
                          <a:pt x="712" y="44"/>
                          <a:pt x="762" y="19"/>
                          <a:pt x="800" y="9"/>
                        </a:cubicBezTo>
                        <a:cubicBezTo>
                          <a:pt x="838" y="0"/>
                          <a:pt x="872" y="9"/>
                          <a:pt x="891" y="9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" name="Freeform 40"/>
                  <p:cNvSpPr>
                    <a:spLocks/>
                  </p:cNvSpPr>
                  <p:nvPr/>
                </p:nvSpPr>
                <p:spPr bwMode="auto">
                  <a:xfrm>
                    <a:off x="4432" y="3819"/>
                    <a:ext cx="891" cy="482"/>
                  </a:xfrm>
                  <a:custGeom>
                    <a:avLst/>
                    <a:gdLst>
                      <a:gd name="T0" fmla="*/ 0 w 891"/>
                      <a:gd name="T1" fmla="*/ 0 h 482"/>
                      <a:gd name="T2" fmla="*/ 183 w 891"/>
                      <a:gd name="T3" fmla="*/ 114 h 482"/>
                      <a:gd name="T4" fmla="*/ 525 w 891"/>
                      <a:gd name="T5" fmla="*/ 321 h 482"/>
                      <a:gd name="T6" fmla="*/ 666 w 891"/>
                      <a:gd name="T7" fmla="*/ 413 h 482"/>
                      <a:gd name="T8" fmla="*/ 800 w 891"/>
                      <a:gd name="T9" fmla="*/ 473 h 482"/>
                      <a:gd name="T10" fmla="*/ 891 w 891"/>
                      <a:gd name="T11" fmla="*/ 473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0"/>
                        </a:moveTo>
                        <a:cubicBezTo>
                          <a:pt x="30" y="19"/>
                          <a:pt x="95" y="60"/>
                          <a:pt x="183" y="114"/>
                        </a:cubicBezTo>
                        <a:cubicBezTo>
                          <a:pt x="270" y="167"/>
                          <a:pt x="446" y="271"/>
                          <a:pt x="525" y="321"/>
                        </a:cubicBezTo>
                        <a:cubicBezTo>
                          <a:pt x="605" y="372"/>
                          <a:pt x="621" y="388"/>
                          <a:pt x="666" y="413"/>
                        </a:cubicBezTo>
                        <a:cubicBezTo>
                          <a:pt x="712" y="438"/>
                          <a:pt x="762" y="463"/>
                          <a:pt x="800" y="473"/>
                        </a:cubicBezTo>
                        <a:cubicBezTo>
                          <a:pt x="838" y="482"/>
                          <a:pt x="872" y="473"/>
                          <a:pt x="891" y="473"/>
                        </a:cubicBezTo>
                      </a:path>
                    </a:pathLst>
                  </a:cu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7" name="Group 41"/>
              <p:cNvGrpSpPr>
                <a:grpSpLocks/>
              </p:cNvGrpSpPr>
              <p:nvPr/>
            </p:nvGrpSpPr>
            <p:grpSpPr bwMode="auto">
              <a:xfrm>
                <a:off x="4314" y="3324"/>
                <a:ext cx="240" cy="480"/>
                <a:chOff x="4284" y="3468"/>
                <a:chExt cx="360" cy="480"/>
              </a:xfrm>
            </p:grpSpPr>
            <p:sp>
              <p:nvSpPr>
                <p:cNvPr id="39" name="Line 42"/>
                <p:cNvSpPr>
                  <a:spLocks noChangeShapeType="1"/>
                </p:cNvSpPr>
                <p:nvPr/>
              </p:nvSpPr>
              <p:spPr bwMode="auto">
                <a:xfrm>
                  <a:off x="4284" y="3468"/>
                  <a:ext cx="3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" name="Line 43"/>
                <p:cNvSpPr>
                  <a:spLocks noChangeShapeType="1"/>
                </p:cNvSpPr>
                <p:nvPr/>
              </p:nvSpPr>
              <p:spPr bwMode="auto">
                <a:xfrm>
                  <a:off x="4284" y="3948"/>
                  <a:ext cx="3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8" name="Text Box 44"/>
              <p:cNvSpPr txBox="1">
                <a:spLocks noChangeArrowheads="1"/>
              </p:cNvSpPr>
              <p:nvPr/>
            </p:nvSpPr>
            <p:spPr bwMode="auto">
              <a:xfrm>
                <a:off x="4500" y="3528"/>
                <a:ext cx="6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p</a:t>
                </a:r>
                <a:r>
                  <a:rPr lang="en-US" altLang="en-US" baseline="-25000"/>
                  <a:t>1</a:t>
                </a:r>
                <a:r>
                  <a:rPr lang="en-US" altLang="en-US"/>
                  <a:t>&lt;p</a:t>
                </a:r>
                <a:r>
                  <a:rPr lang="en-US" altLang="en-US" baseline="-25000"/>
                  <a:t>b</a:t>
                </a:r>
              </a:p>
            </p:txBody>
          </p:sp>
        </p:grpSp>
        <p:sp>
          <p:nvSpPr>
            <p:cNvPr id="35" name="Text Box 45"/>
            <p:cNvSpPr txBox="1">
              <a:spLocks noChangeArrowheads="1"/>
            </p:cNvSpPr>
            <p:nvPr/>
          </p:nvSpPr>
          <p:spPr bwMode="auto">
            <a:xfrm>
              <a:off x="5832" y="4020"/>
              <a:ext cx="3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b</a:t>
              </a:r>
            </a:p>
          </p:txBody>
        </p:sp>
      </p:grpSp>
      <p:sp>
        <p:nvSpPr>
          <p:cNvPr id="49" name="Text Box 59"/>
          <p:cNvSpPr txBox="1">
            <a:spLocks noChangeArrowheads="1"/>
          </p:cNvSpPr>
          <p:nvPr/>
        </p:nvSpPr>
        <p:spPr bwMode="auto">
          <a:xfrm>
            <a:off x="6923087" y="5576887"/>
            <a:ext cx="1085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p</a:t>
            </a:r>
            <a:r>
              <a:rPr lang="en-US" altLang="en-US" baseline="-25000"/>
              <a:t>2</a:t>
            </a:r>
            <a:r>
              <a:rPr lang="en-US" altLang="en-US"/>
              <a:t>=p</a:t>
            </a:r>
            <a:r>
              <a:rPr lang="en-US" altLang="en-US" baseline="-25000"/>
              <a:t>b</a:t>
            </a:r>
          </a:p>
        </p:txBody>
      </p:sp>
      <p:grpSp>
        <p:nvGrpSpPr>
          <p:cNvPr id="50" name="Group 60"/>
          <p:cNvGrpSpPr>
            <a:grpSpLocks/>
          </p:cNvGrpSpPr>
          <p:nvPr/>
        </p:nvGrpSpPr>
        <p:grpSpPr bwMode="auto">
          <a:xfrm>
            <a:off x="5062537" y="4872037"/>
            <a:ext cx="3390900" cy="552450"/>
            <a:chOff x="3786" y="3390"/>
            <a:chExt cx="2136" cy="348"/>
          </a:xfrm>
        </p:grpSpPr>
        <p:sp>
          <p:nvSpPr>
            <p:cNvPr id="51" name="Line 61"/>
            <p:cNvSpPr>
              <a:spLocks noChangeShapeType="1"/>
            </p:cNvSpPr>
            <p:nvPr/>
          </p:nvSpPr>
          <p:spPr bwMode="auto">
            <a:xfrm>
              <a:off x="3786" y="3552"/>
              <a:ext cx="2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" name="Group 62"/>
            <p:cNvGrpSpPr>
              <a:grpSpLocks/>
            </p:cNvGrpSpPr>
            <p:nvPr/>
          </p:nvGrpSpPr>
          <p:grpSpPr bwMode="auto">
            <a:xfrm>
              <a:off x="3810" y="3390"/>
              <a:ext cx="291" cy="348"/>
              <a:chOff x="3150" y="3948"/>
              <a:chExt cx="291" cy="348"/>
            </a:xfrm>
          </p:grpSpPr>
          <p:sp>
            <p:nvSpPr>
              <p:cNvPr id="53" name="Text Box 63"/>
              <p:cNvSpPr txBox="1">
                <a:spLocks noChangeArrowheads="1"/>
              </p:cNvSpPr>
              <p:nvPr/>
            </p:nvSpPr>
            <p:spPr bwMode="auto">
              <a:xfrm>
                <a:off x="3150" y="394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C</a:t>
                </a:r>
              </a:p>
            </p:txBody>
          </p:sp>
          <p:sp>
            <p:nvSpPr>
              <p:cNvPr id="54" name="Text Box 64"/>
              <p:cNvSpPr txBox="1">
                <a:spLocks noChangeArrowheads="1"/>
              </p:cNvSpPr>
              <p:nvPr/>
            </p:nvSpPr>
            <p:spPr bwMode="auto">
              <a:xfrm>
                <a:off x="3225" y="4008"/>
                <a:ext cx="21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L</a:t>
                </a:r>
              </a:p>
            </p:txBody>
          </p:sp>
        </p:grpSp>
      </p:grpSp>
      <p:grpSp>
        <p:nvGrpSpPr>
          <p:cNvPr id="55" name="Group 74"/>
          <p:cNvGrpSpPr>
            <a:grpSpLocks/>
          </p:cNvGrpSpPr>
          <p:nvPr/>
        </p:nvGrpSpPr>
        <p:grpSpPr bwMode="auto">
          <a:xfrm>
            <a:off x="6862762" y="4462462"/>
            <a:ext cx="552450" cy="1219200"/>
            <a:chOff x="4920" y="3132"/>
            <a:chExt cx="348" cy="768"/>
          </a:xfrm>
        </p:grpSpPr>
        <p:sp>
          <p:nvSpPr>
            <p:cNvPr id="56" name="Line 57"/>
            <p:cNvSpPr>
              <a:spLocks noChangeShapeType="1"/>
            </p:cNvSpPr>
            <p:nvPr/>
          </p:nvSpPr>
          <p:spPr bwMode="auto">
            <a:xfrm>
              <a:off x="4920" y="3132"/>
              <a:ext cx="276" cy="1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58"/>
            <p:cNvSpPr>
              <a:spLocks noChangeShapeType="1"/>
            </p:cNvSpPr>
            <p:nvPr/>
          </p:nvSpPr>
          <p:spPr bwMode="auto">
            <a:xfrm flipV="1">
              <a:off x="4992" y="3780"/>
              <a:ext cx="276" cy="1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" name="Group 73"/>
          <p:cNvGrpSpPr>
            <a:grpSpLocks/>
          </p:cNvGrpSpPr>
          <p:nvPr/>
        </p:nvGrpSpPr>
        <p:grpSpPr bwMode="auto">
          <a:xfrm>
            <a:off x="6510337" y="4224337"/>
            <a:ext cx="771525" cy="1838325"/>
            <a:chOff x="4698" y="2982"/>
            <a:chExt cx="486" cy="1158"/>
          </a:xfrm>
        </p:grpSpPr>
        <p:sp>
          <p:nvSpPr>
            <p:cNvPr id="59" name="Line 69"/>
            <p:cNvSpPr>
              <a:spLocks noChangeShapeType="1"/>
            </p:cNvSpPr>
            <p:nvPr/>
          </p:nvSpPr>
          <p:spPr bwMode="auto">
            <a:xfrm>
              <a:off x="4704" y="2982"/>
              <a:ext cx="480" cy="564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70"/>
            <p:cNvSpPr>
              <a:spLocks noChangeShapeType="1"/>
            </p:cNvSpPr>
            <p:nvPr/>
          </p:nvSpPr>
          <p:spPr bwMode="auto">
            <a:xfrm flipV="1">
              <a:off x="4698" y="3564"/>
              <a:ext cx="480" cy="576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" name="Line 71"/>
          <p:cNvSpPr>
            <a:spLocks noChangeShapeType="1"/>
          </p:cNvSpPr>
          <p:nvPr/>
        </p:nvSpPr>
        <p:spPr bwMode="auto">
          <a:xfrm>
            <a:off x="7989887" y="2652712"/>
            <a:ext cx="755650" cy="0"/>
          </a:xfrm>
          <a:prstGeom prst="line">
            <a:avLst/>
          </a:prstGeom>
          <a:noFill/>
          <a:ln w="9525">
            <a:solidFill>
              <a:srgbClr val="9933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2" name="Group 75"/>
          <p:cNvGrpSpPr>
            <a:grpSpLocks/>
          </p:cNvGrpSpPr>
          <p:nvPr/>
        </p:nvGrpSpPr>
        <p:grpSpPr bwMode="auto">
          <a:xfrm>
            <a:off x="7265987" y="4308475"/>
            <a:ext cx="638175" cy="1635125"/>
            <a:chOff x="4302" y="1220"/>
            <a:chExt cx="402" cy="1030"/>
          </a:xfrm>
        </p:grpSpPr>
        <p:sp>
          <p:nvSpPr>
            <p:cNvPr id="63" name="Line 76"/>
            <p:cNvSpPr>
              <a:spLocks noChangeShapeType="1"/>
            </p:cNvSpPr>
            <p:nvPr/>
          </p:nvSpPr>
          <p:spPr bwMode="auto">
            <a:xfrm flipH="1">
              <a:off x="4302" y="1220"/>
              <a:ext cx="402" cy="52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Line 77"/>
            <p:cNvSpPr>
              <a:spLocks noChangeShapeType="1"/>
            </p:cNvSpPr>
            <p:nvPr/>
          </p:nvSpPr>
          <p:spPr bwMode="auto">
            <a:xfrm flipH="1" flipV="1">
              <a:off x="4302" y="1730"/>
              <a:ext cx="402" cy="52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" name="Group 78"/>
          <p:cNvGrpSpPr>
            <a:grpSpLocks/>
          </p:cNvGrpSpPr>
          <p:nvPr/>
        </p:nvGrpSpPr>
        <p:grpSpPr bwMode="auto">
          <a:xfrm>
            <a:off x="7908925" y="4781550"/>
            <a:ext cx="381000" cy="762000"/>
            <a:chOff x="4284" y="3468"/>
            <a:chExt cx="360" cy="480"/>
          </a:xfrm>
        </p:grpSpPr>
        <p:sp>
          <p:nvSpPr>
            <p:cNvPr id="66" name="Line 79"/>
            <p:cNvSpPr>
              <a:spLocks noChangeShapeType="1"/>
            </p:cNvSpPr>
            <p:nvPr/>
          </p:nvSpPr>
          <p:spPr bwMode="auto">
            <a:xfrm>
              <a:off x="4284" y="3468"/>
              <a:ext cx="3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80"/>
            <p:cNvSpPr>
              <a:spLocks noChangeShapeType="1"/>
            </p:cNvSpPr>
            <p:nvPr/>
          </p:nvSpPr>
          <p:spPr bwMode="auto">
            <a:xfrm>
              <a:off x="4284" y="3948"/>
              <a:ext cx="3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Text Box 84"/>
          <p:cNvSpPr txBox="1">
            <a:spLocks noChangeArrowheads="1"/>
          </p:cNvSpPr>
          <p:nvPr/>
        </p:nvSpPr>
        <p:spPr bwMode="auto">
          <a:xfrm>
            <a:off x="7551737" y="5056187"/>
            <a:ext cx="1085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p</a:t>
            </a:r>
            <a:r>
              <a:rPr lang="en-US" altLang="en-US" baseline="-25000"/>
              <a:t>3</a:t>
            </a:r>
            <a:r>
              <a:rPr lang="en-US" altLang="en-US"/>
              <a:t>&gt;p</a:t>
            </a:r>
            <a:r>
              <a:rPr lang="en-US" altLang="en-US" baseline="-25000"/>
              <a:t>b</a:t>
            </a:r>
          </a:p>
        </p:txBody>
      </p:sp>
      <p:grpSp>
        <p:nvGrpSpPr>
          <p:cNvPr id="69" name="Group 85"/>
          <p:cNvGrpSpPr>
            <a:grpSpLocks/>
          </p:cNvGrpSpPr>
          <p:nvPr/>
        </p:nvGrpSpPr>
        <p:grpSpPr bwMode="auto">
          <a:xfrm>
            <a:off x="7889875" y="4278312"/>
            <a:ext cx="1062037" cy="1665288"/>
            <a:chOff x="4716" y="1212"/>
            <a:chExt cx="669" cy="1049"/>
          </a:xfrm>
        </p:grpSpPr>
        <p:sp>
          <p:nvSpPr>
            <p:cNvPr id="70" name="Line 86"/>
            <p:cNvSpPr>
              <a:spLocks noChangeShapeType="1"/>
            </p:cNvSpPr>
            <p:nvPr/>
          </p:nvSpPr>
          <p:spPr bwMode="auto">
            <a:xfrm flipV="1">
              <a:off x="4719" y="1757"/>
              <a:ext cx="514" cy="504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87"/>
            <p:cNvSpPr>
              <a:spLocks noChangeShapeType="1"/>
            </p:cNvSpPr>
            <p:nvPr/>
          </p:nvSpPr>
          <p:spPr bwMode="auto">
            <a:xfrm flipV="1">
              <a:off x="4719" y="1787"/>
              <a:ext cx="617" cy="474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88"/>
            <p:cNvSpPr>
              <a:spLocks noChangeShapeType="1"/>
            </p:cNvSpPr>
            <p:nvPr/>
          </p:nvSpPr>
          <p:spPr bwMode="auto">
            <a:xfrm flipV="1">
              <a:off x="4719" y="1864"/>
              <a:ext cx="666" cy="397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89"/>
            <p:cNvSpPr>
              <a:spLocks noChangeShapeType="1"/>
            </p:cNvSpPr>
            <p:nvPr/>
          </p:nvSpPr>
          <p:spPr bwMode="auto">
            <a:xfrm>
              <a:off x="4716" y="1212"/>
              <a:ext cx="514" cy="504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90"/>
            <p:cNvSpPr>
              <a:spLocks noChangeShapeType="1"/>
            </p:cNvSpPr>
            <p:nvPr/>
          </p:nvSpPr>
          <p:spPr bwMode="auto">
            <a:xfrm>
              <a:off x="4716" y="1212"/>
              <a:ext cx="617" cy="474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91"/>
            <p:cNvSpPr>
              <a:spLocks noChangeShapeType="1"/>
            </p:cNvSpPr>
            <p:nvPr/>
          </p:nvSpPr>
          <p:spPr bwMode="auto">
            <a:xfrm>
              <a:off x="4716" y="1212"/>
              <a:ext cx="666" cy="397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87964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utoUpdateAnimBg="0"/>
      <p:bldP spid="6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 Expanded 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200400"/>
            <a:ext cx="8686800" cy="3382963"/>
          </a:xfrm>
        </p:spPr>
        <p:txBody>
          <a:bodyPr/>
          <a:lstStyle/>
          <a:p>
            <a:r>
              <a:rPr lang="en-US" dirty="0"/>
              <a:t>For </a:t>
            </a:r>
            <a:r>
              <a:rPr lang="en-US" dirty="0" err="1"/>
              <a:t>P</a:t>
            </a:r>
            <a:r>
              <a:rPr lang="en-US" baseline="-25000" dirty="0" err="1"/>
              <a:t>e</a:t>
            </a:r>
            <a:r>
              <a:rPr lang="en-US" dirty="0"/>
              <a:t>&lt;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, nozzle produces jet flow consisting of regions of increasing and decreasing pressure (or density)</a:t>
            </a:r>
          </a:p>
          <a:p>
            <a:pPr lvl="1"/>
            <a:r>
              <a:rPr lang="en-US" dirty="0"/>
              <a:t>Same pattern as for under expanded case, just “out-of-phase” (compressions first, then expansions for over expanded vs. expansions then compressions for under expanded)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6" name="Group 77"/>
          <p:cNvGrpSpPr>
            <a:grpSpLocks/>
          </p:cNvGrpSpPr>
          <p:nvPr/>
        </p:nvGrpSpPr>
        <p:grpSpPr bwMode="auto">
          <a:xfrm>
            <a:off x="1543050" y="1086983"/>
            <a:ext cx="6515100" cy="1931988"/>
            <a:chOff x="1590" y="1800"/>
            <a:chExt cx="4104" cy="1217"/>
          </a:xfrm>
        </p:grpSpPr>
        <p:sp>
          <p:nvSpPr>
            <p:cNvPr id="7" name="Line 14"/>
            <p:cNvSpPr>
              <a:spLocks noChangeShapeType="1"/>
            </p:cNvSpPr>
            <p:nvPr/>
          </p:nvSpPr>
          <p:spPr bwMode="auto">
            <a:xfrm>
              <a:off x="1590" y="2406"/>
              <a:ext cx="4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76"/>
            <p:cNvGrpSpPr>
              <a:grpSpLocks/>
            </p:cNvGrpSpPr>
            <p:nvPr/>
          </p:nvGrpSpPr>
          <p:grpSpPr bwMode="auto">
            <a:xfrm>
              <a:off x="1596" y="1800"/>
              <a:ext cx="3930" cy="1217"/>
              <a:chOff x="1500" y="1908"/>
              <a:chExt cx="3930" cy="1217"/>
            </a:xfrm>
          </p:grpSpPr>
          <p:sp>
            <p:nvSpPr>
              <p:cNvPr id="9" name="Freeform 53"/>
              <p:cNvSpPr>
                <a:spLocks/>
              </p:cNvSpPr>
              <p:nvPr/>
            </p:nvSpPr>
            <p:spPr bwMode="auto">
              <a:xfrm flipV="1">
                <a:off x="3972" y="2425"/>
                <a:ext cx="348" cy="170"/>
              </a:xfrm>
              <a:custGeom>
                <a:avLst/>
                <a:gdLst>
                  <a:gd name="T0" fmla="*/ 0 w 348"/>
                  <a:gd name="T1" fmla="*/ 108 h 228"/>
                  <a:gd name="T2" fmla="*/ 192 w 348"/>
                  <a:gd name="T3" fmla="*/ 0 h 228"/>
                  <a:gd name="T4" fmla="*/ 348 w 348"/>
                  <a:gd name="T5" fmla="*/ 120 h 228"/>
                  <a:gd name="T6" fmla="*/ 168 w 348"/>
                  <a:gd name="T7" fmla="*/ 228 h 228"/>
                  <a:gd name="T8" fmla="*/ 0 w 348"/>
                  <a:gd name="T9" fmla="*/ 10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228">
                    <a:moveTo>
                      <a:pt x="0" y="108"/>
                    </a:moveTo>
                    <a:lnTo>
                      <a:pt x="192" y="0"/>
                    </a:lnTo>
                    <a:lnTo>
                      <a:pt x="348" y="120"/>
                    </a:lnTo>
                    <a:lnTo>
                      <a:pt x="168" y="228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4"/>
              <p:cNvSpPr>
                <a:spLocks/>
              </p:cNvSpPr>
              <p:nvPr/>
            </p:nvSpPr>
            <p:spPr bwMode="auto">
              <a:xfrm>
                <a:off x="1500" y="1910"/>
                <a:ext cx="925" cy="578"/>
              </a:xfrm>
              <a:custGeom>
                <a:avLst/>
                <a:gdLst>
                  <a:gd name="T0" fmla="*/ 12 w 925"/>
                  <a:gd name="T1" fmla="*/ 28 h 578"/>
                  <a:gd name="T2" fmla="*/ 12 w 925"/>
                  <a:gd name="T3" fmla="*/ 52 h 578"/>
                  <a:gd name="T4" fmla="*/ 0 w 925"/>
                  <a:gd name="T5" fmla="*/ 76 h 578"/>
                  <a:gd name="T6" fmla="*/ 12 w 925"/>
                  <a:gd name="T7" fmla="*/ 508 h 578"/>
                  <a:gd name="T8" fmla="*/ 34 w 925"/>
                  <a:gd name="T9" fmla="*/ 495 h 578"/>
                  <a:gd name="T10" fmla="*/ 217 w 925"/>
                  <a:gd name="T11" fmla="*/ 381 h 578"/>
                  <a:gd name="T12" fmla="*/ 559 w 925"/>
                  <a:gd name="T13" fmla="*/ 174 h 578"/>
                  <a:gd name="T14" fmla="*/ 700 w 925"/>
                  <a:gd name="T15" fmla="*/ 82 h 578"/>
                  <a:gd name="T16" fmla="*/ 834 w 925"/>
                  <a:gd name="T17" fmla="*/ 22 h 578"/>
                  <a:gd name="T18" fmla="*/ 925 w 925"/>
                  <a:gd name="T19" fmla="*/ 22 h 5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25" h="578">
                    <a:moveTo>
                      <a:pt x="12" y="28"/>
                    </a:moveTo>
                    <a:cubicBezTo>
                      <a:pt x="12" y="32"/>
                      <a:pt x="14" y="44"/>
                      <a:pt x="12" y="52"/>
                    </a:cubicBezTo>
                    <a:cubicBezTo>
                      <a:pt x="10" y="60"/>
                      <a:pt x="0" y="0"/>
                      <a:pt x="0" y="76"/>
                    </a:cubicBezTo>
                    <a:cubicBezTo>
                      <a:pt x="0" y="152"/>
                      <a:pt x="6" y="438"/>
                      <a:pt x="12" y="508"/>
                    </a:cubicBezTo>
                    <a:cubicBezTo>
                      <a:pt x="18" y="578"/>
                      <a:pt x="0" y="516"/>
                      <a:pt x="34" y="495"/>
                    </a:cubicBezTo>
                    <a:cubicBezTo>
                      <a:pt x="68" y="474"/>
                      <a:pt x="129" y="435"/>
                      <a:pt x="217" y="381"/>
                    </a:cubicBezTo>
                    <a:cubicBezTo>
                      <a:pt x="304" y="328"/>
                      <a:pt x="480" y="224"/>
                      <a:pt x="559" y="174"/>
                    </a:cubicBezTo>
                    <a:cubicBezTo>
                      <a:pt x="639" y="123"/>
                      <a:pt x="655" y="107"/>
                      <a:pt x="700" y="82"/>
                    </a:cubicBezTo>
                    <a:cubicBezTo>
                      <a:pt x="746" y="57"/>
                      <a:pt x="796" y="32"/>
                      <a:pt x="834" y="22"/>
                    </a:cubicBezTo>
                    <a:cubicBezTo>
                      <a:pt x="872" y="13"/>
                      <a:pt x="906" y="22"/>
                      <a:pt x="925" y="22"/>
                    </a:cubicBezTo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5"/>
              <p:cNvSpPr>
                <a:spLocks/>
              </p:cNvSpPr>
              <p:nvPr/>
            </p:nvSpPr>
            <p:spPr bwMode="auto">
              <a:xfrm>
                <a:off x="1545" y="1923"/>
                <a:ext cx="891" cy="482"/>
              </a:xfrm>
              <a:custGeom>
                <a:avLst/>
                <a:gdLst>
                  <a:gd name="T0" fmla="*/ 0 w 891"/>
                  <a:gd name="T1" fmla="*/ 482 h 482"/>
                  <a:gd name="T2" fmla="*/ 183 w 891"/>
                  <a:gd name="T3" fmla="*/ 368 h 482"/>
                  <a:gd name="T4" fmla="*/ 526 w 891"/>
                  <a:gd name="T5" fmla="*/ 161 h 482"/>
                  <a:gd name="T6" fmla="*/ 666 w 891"/>
                  <a:gd name="T7" fmla="*/ 69 h 482"/>
                  <a:gd name="T8" fmla="*/ 800 w 891"/>
                  <a:gd name="T9" fmla="*/ 9 h 482"/>
                  <a:gd name="T10" fmla="*/ 891 w 891"/>
                  <a:gd name="T11" fmla="*/ 9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91" h="482">
                    <a:moveTo>
                      <a:pt x="0" y="482"/>
                    </a:moveTo>
                    <a:cubicBezTo>
                      <a:pt x="31" y="463"/>
                      <a:pt x="95" y="422"/>
                      <a:pt x="183" y="368"/>
                    </a:cubicBezTo>
                    <a:cubicBezTo>
                      <a:pt x="271" y="315"/>
                      <a:pt x="446" y="211"/>
                      <a:pt x="526" y="161"/>
                    </a:cubicBezTo>
                    <a:cubicBezTo>
                      <a:pt x="606" y="110"/>
                      <a:pt x="621" y="94"/>
                      <a:pt x="666" y="69"/>
                    </a:cubicBezTo>
                    <a:cubicBezTo>
                      <a:pt x="712" y="44"/>
                      <a:pt x="762" y="19"/>
                      <a:pt x="800" y="9"/>
                    </a:cubicBezTo>
                    <a:cubicBezTo>
                      <a:pt x="838" y="0"/>
                      <a:pt x="872" y="9"/>
                      <a:pt x="891" y="9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6"/>
              <p:cNvSpPr>
                <a:spLocks/>
              </p:cNvSpPr>
              <p:nvPr/>
            </p:nvSpPr>
            <p:spPr bwMode="auto">
              <a:xfrm>
                <a:off x="1534" y="2547"/>
                <a:ext cx="891" cy="482"/>
              </a:xfrm>
              <a:custGeom>
                <a:avLst/>
                <a:gdLst>
                  <a:gd name="T0" fmla="*/ 0 w 891"/>
                  <a:gd name="T1" fmla="*/ 0 h 482"/>
                  <a:gd name="T2" fmla="*/ 183 w 891"/>
                  <a:gd name="T3" fmla="*/ 114 h 482"/>
                  <a:gd name="T4" fmla="*/ 525 w 891"/>
                  <a:gd name="T5" fmla="*/ 321 h 482"/>
                  <a:gd name="T6" fmla="*/ 666 w 891"/>
                  <a:gd name="T7" fmla="*/ 413 h 482"/>
                  <a:gd name="T8" fmla="*/ 800 w 891"/>
                  <a:gd name="T9" fmla="*/ 473 h 482"/>
                  <a:gd name="T10" fmla="*/ 891 w 891"/>
                  <a:gd name="T11" fmla="*/ 473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91" h="482">
                    <a:moveTo>
                      <a:pt x="0" y="0"/>
                    </a:moveTo>
                    <a:cubicBezTo>
                      <a:pt x="30" y="19"/>
                      <a:pt x="95" y="60"/>
                      <a:pt x="183" y="114"/>
                    </a:cubicBezTo>
                    <a:cubicBezTo>
                      <a:pt x="270" y="167"/>
                      <a:pt x="446" y="271"/>
                      <a:pt x="525" y="321"/>
                    </a:cubicBezTo>
                    <a:cubicBezTo>
                      <a:pt x="605" y="372"/>
                      <a:pt x="621" y="388"/>
                      <a:pt x="666" y="413"/>
                    </a:cubicBezTo>
                    <a:cubicBezTo>
                      <a:pt x="712" y="438"/>
                      <a:pt x="762" y="463"/>
                      <a:pt x="800" y="473"/>
                    </a:cubicBezTo>
                    <a:cubicBezTo>
                      <a:pt x="838" y="482"/>
                      <a:pt x="872" y="473"/>
                      <a:pt x="891" y="473"/>
                    </a:cubicBezTo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952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" name="Group 7"/>
              <p:cNvGrpSpPr>
                <a:grpSpLocks/>
              </p:cNvGrpSpPr>
              <p:nvPr/>
            </p:nvGrpSpPr>
            <p:grpSpPr bwMode="auto">
              <a:xfrm>
                <a:off x="1500" y="2006"/>
                <a:ext cx="936" cy="1119"/>
                <a:chOff x="1500" y="2006"/>
                <a:chExt cx="936" cy="1119"/>
              </a:xfrm>
            </p:grpSpPr>
            <p:sp>
              <p:nvSpPr>
                <p:cNvPr id="74" name="Freeform 8"/>
                <p:cNvSpPr>
                  <a:spLocks/>
                </p:cNvSpPr>
                <p:nvPr/>
              </p:nvSpPr>
              <p:spPr bwMode="auto">
                <a:xfrm flipV="1">
                  <a:off x="1500" y="2547"/>
                  <a:ext cx="925" cy="578"/>
                </a:xfrm>
                <a:custGeom>
                  <a:avLst/>
                  <a:gdLst>
                    <a:gd name="T0" fmla="*/ 12 w 925"/>
                    <a:gd name="T1" fmla="*/ 28 h 578"/>
                    <a:gd name="T2" fmla="*/ 12 w 925"/>
                    <a:gd name="T3" fmla="*/ 52 h 578"/>
                    <a:gd name="T4" fmla="*/ 0 w 925"/>
                    <a:gd name="T5" fmla="*/ 76 h 578"/>
                    <a:gd name="T6" fmla="*/ 12 w 925"/>
                    <a:gd name="T7" fmla="*/ 508 h 578"/>
                    <a:gd name="T8" fmla="*/ 34 w 925"/>
                    <a:gd name="T9" fmla="*/ 495 h 578"/>
                    <a:gd name="T10" fmla="*/ 217 w 925"/>
                    <a:gd name="T11" fmla="*/ 381 h 578"/>
                    <a:gd name="T12" fmla="*/ 559 w 925"/>
                    <a:gd name="T13" fmla="*/ 174 h 578"/>
                    <a:gd name="T14" fmla="*/ 700 w 925"/>
                    <a:gd name="T15" fmla="*/ 82 h 578"/>
                    <a:gd name="T16" fmla="*/ 834 w 925"/>
                    <a:gd name="T17" fmla="*/ 22 h 578"/>
                    <a:gd name="T18" fmla="*/ 925 w 925"/>
                    <a:gd name="T19" fmla="*/ 22 h 5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25" h="578">
                      <a:moveTo>
                        <a:pt x="12" y="28"/>
                      </a:moveTo>
                      <a:cubicBezTo>
                        <a:pt x="12" y="32"/>
                        <a:pt x="14" y="44"/>
                        <a:pt x="12" y="52"/>
                      </a:cubicBezTo>
                      <a:cubicBezTo>
                        <a:pt x="10" y="60"/>
                        <a:pt x="0" y="0"/>
                        <a:pt x="0" y="76"/>
                      </a:cubicBezTo>
                      <a:cubicBezTo>
                        <a:pt x="0" y="152"/>
                        <a:pt x="6" y="438"/>
                        <a:pt x="12" y="508"/>
                      </a:cubicBezTo>
                      <a:cubicBezTo>
                        <a:pt x="18" y="578"/>
                        <a:pt x="0" y="516"/>
                        <a:pt x="34" y="495"/>
                      </a:cubicBezTo>
                      <a:cubicBezTo>
                        <a:pt x="68" y="474"/>
                        <a:pt x="129" y="435"/>
                        <a:pt x="217" y="381"/>
                      </a:cubicBezTo>
                      <a:cubicBezTo>
                        <a:pt x="304" y="328"/>
                        <a:pt x="480" y="224"/>
                        <a:pt x="559" y="174"/>
                      </a:cubicBezTo>
                      <a:cubicBezTo>
                        <a:pt x="639" y="123"/>
                        <a:pt x="655" y="107"/>
                        <a:pt x="700" y="82"/>
                      </a:cubicBezTo>
                      <a:cubicBezTo>
                        <a:pt x="746" y="57"/>
                        <a:pt x="796" y="32"/>
                        <a:pt x="834" y="22"/>
                      </a:cubicBezTo>
                      <a:cubicBezTo>
                        <a:pt x="872" y="13"/>
                        <a:pt x="906" y="22"/>
                        <a:pt x="925" y="22"/>
                      </a:cubicBezTo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mpd="sng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" name="Freeform 9"/>
                <p:cNvSpPr>
                  <a:spLocks/>
                </p:cNvSpPr>
                <p:nvPr/>
              </p:nvSpPr>
              <p:spPr bwMode="auto">
                <a:xfrm flipV="1">
                  <a:off x="1545" y="2630"/>
                  <a:ext cx="891" cy="482"/>
                </a:xfrm>
                <a:custGeom>
                  <a:avLst/>
                  <a:gdLst>
                    <a:gd name="T0" fmla="*/ 0 w 891"/>
                    <a:gd name="T1" fmla="*/ 482 h 482"/>
                    <a:gd name="T2" fmla="*/ 183 w 891"/>
                    <a:gd name="T3" fmla="*/ 368 h 482"/>
                    <a:gd name="T4" fmla="*/ 526 w 891"/>
                    <a:gd name="T5" fmla="*/ 161 h 482"/>
                    <a:gd name="T6" fmla="*/ 666 w 891"/>
                    <a:gd name="T7" fmla="*/ 69 h 482"/>
                    <a:gd name="T8" fmla="*/ 800 w 891"/>
                    <a:gd name="T9" fmla="*/ 9 h 482"/>
                    <a:gd name="T10" fmla="*/ 891 w 891"/>
                    <a:gd name="T11" fmla="*/ 9 h 4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91" h="482">
                      <a:moveTo>
                        <a:pt x="0" y="482"/>
                      </a:moveTo>
                      <a:cubicBezTo>
                        <a:pt x="31" y="463"/>
                        <a:pt x="95" y="422"/>
                        <a:pt x="183" y="368"/>
                      </a:cubicBezTo>
                      <a:cubicBezTo>
                        <a:pt x="271" y="315"/>
                        <a:pt x="446" y="211"/>
                        <a:pt x="526" y="161"/>
                      </a:cubicBezTo>
                      <a:cubicBezTo>
                        <a:pt x="606" y="110"/>
                        <a:pt x="621" y="94"/>
                        <a:pt x="666" y="69"/>
                      </a:cubicBezTo>
                      <a:cubicBezTo>
                        <a:pt x="712" y="44"/>
                        <a:pt x="762" y="19"/>
                        <a:pt x="800" y="9"/>
                      </a:cubicBezTo>
                      <a:cubicBezTo>
                        <a:pt x="838" y="0"/>
                        <a:pt x="872" y="9"/>
                        <a:pt x="891" y="9"/>
                      </a:cubicBez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" name="Freeform 10"/>
                <p:cNvSpPr>
                  <a:spLocks/>
                </p:cNvSpPr>
                <p:nvPr/>
              </p:nvSpPr>
              <p:spPr bwMode="auto">
                <a:xfrm flipV="1">
                  <a:off x="1534" y="2006"/>
                  <a:ext cx="891" cy="482"/>
                </a:xfrm>
                <a:custGeom>
                  <a:avLst/>
                  <a:gdLst>
                    <a:gd name="T0" fmla="*/ 0 w 891"/>
                    <a:gd name="T1" fmla="*/ 0 h 482"/>
                    <a:gd name="T2" fmla="*/ 183 w 891"/>
                    <a:gd name="T3" fmla="*/ 114 h 482"/>
                    <a:gd name="T4" fmla="*/ 525 w 891"/>
                    <a:gd name="T5" fmla="*/ 321 h 482"/>
                    <a:gd name="T6" fmla="*/ 666 w 891"/>
                    <a:gd name="T7" fmla="*/ 413 h 482"/>
                    <a:gd name="T8" fmla="*/ 800 w 891"/>
                    <a:gd name="T9" fmla="*/ 473 h 482"/>
                    <a:gd name="T10" fmla="*/ 891 w 891"/>
                    <a:gd name="T11" fmla="*/ 473 h 4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91" h="482">
                      <a:moveTo>
                        <a:pt x="0" y="0"/>
                      </a:moveTo>
                      <a:cubicBezTo>
                        <a:pt x="30" y="19"/>
                        <a:pt x="95" y="60"/>
                        <a:pt x="183" y="114"/>
                      </a:cubicBezTo>
                      <a:cubicBezTo>
                        <a:pt x="270" y="167"/>
                        <a:pt x="446" y="271"/>
                        <a:pt x="525" y="321"/>
                      </a:cubicBezTo>
                      <a:cubicBezTo>
                        <a:pt x="605" y="372"/>
                        <a:pt x="621" y="388"/>
                        <a:pt x="666" y="413"/>
                      </a:cubicBezTo>
                      <a:cubicBezTo>
                        <a:pt x="712" y="438"/>
                        <a:pt x="762" y="463"/>
                        <a:pt x="800" y="473"/>
                      </a:cubicBezTo>
                      <a:cubicBezTo>
                        <a:pt x="838" y="482"/>
                        <a:pt x="872" y="473"/>
                        <a:pt x="891" y="473"/>
                      </a:cubicBezTo>
                    </a:path>
                  </a:pathLst>
                </a:cu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cmpd="sng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>
                <a:off x="2016" y="228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2016" y="27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Text Box 13"/>
              <p:cNvSpPr txBox="1">
                <a:spLocks noChangeArrowheads="1"/>
              </p:cNvSpPr>
              <p:nvPr/>
            </p:nvSpPr>
            <p:spPr bwMode="auto">
              <a:xfrm>
                <a:off x="2106" y="2472"/>
                <a:ext cx="6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p</a:t>
                </a:r>
                <a:r>
                  <a:rPr lang="en-US" altLang="en-US" baseline="-25000"/>
                  <a:t>1</a:t>
                </a:r>
                <a:r>
                  <a:rPr lang="en-US" altLang="en-US"/>
                  <a:t>&lt;p</a:t>
                </a:r>
                <a:r>
                  <a:rPr lang="en-US" altLang="en-US" baseline="-25000"/>
                  <a:t>b</a:t>
                </a:r>
              </a:p>
            </p:txBody>
          </p:sp>
          <p:sp>
            <p:nvSpPr>
              <p:cNvPr id="17" name="Text Box 15"/>
              <p:cNvSpPr txBox="1">
                <a:spLocks noChangeArrowheads="1"/>
              </p:cNvSpPr>
              <p:nvPr/>
            </p:nvSpPr>
            <p:spPr bwMode="auto">
              <a:xfrm>
                <a:off x="1542" y="234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C</a:t>
                </a:r>
              </a:p>
            </p:txBody>
          </p:sp>
          <p:sp>
            <p:nvSpPr>
              <p:cNvPr id="18" name="Text Box 16"/>
              <p:cNvSpPr txBox="1">
                <a:spLocks noChangeArrowheads="1"/>
              </p:cNvSpPr>
              <p:nvPr/>
            </p:nvSpPr>
            <p:spPr bwMode="auto">
              <a:xfrm>
                <a:off x="1623" y="2406"/>
                <a:ext cx="21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L</a:t>
                </a:r>
              </a:p>
            </p:txBody>
          </p:sp>
          <p:sp>
            <p:nvSpPr>
              <p:cNvPr id="19" name="Oval 17"/>
              <p:cNvSpPr>
                <a:spLocks noChangeArrowheads="1"/>
              </p:cNvSpPr>
              <p:nvPr/>
            </p:nvSpPr>
            <p:spPr bwMode="auto">
              <a:xfrm>
                <a:off x="2382" y="2196"/>
                <a:ext cx="216" cy="22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Text Box 18"/>
              <p:cNvSpPr txBox="1">
                <a:spLocks noChangeArrowheads="1"/>
              </p:cNvSpPr>
              <p:nvPr/>
            </p:nvSpPr>
            <p:spPr bwMode="auto">
              <a:xfrm>
                <a:off x="2388" y="2184"/>
                <a:ext cx="216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/>
                  <a:t>1</a:t>
                </a:r>
              </a:p>
            </p:txBody>
          </p:sp>
          <p:sp>
            <p:nvSpPr>
              <p:cNvPr id="21" name="Oval 19"/>
              <p:cNvSpPr>
                <a:spLocks noChangeArrowheads="1"/>
              </p:cNvSpPr>
              <p:nvPr/>
            </p:nvSpPr>
            <p:spPr bwMode="auto">
              <a:xfrm>
                <a:off x="2754" y="2100"/>
                <a:ext cx="216" cy="22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Text Box 20"/>
              <p:cNvSpPr txBox="1">
                <a:spLocks noChangeArrowheads="1"/>
              </p:cNvSpPr>
              <p:nvPr/>
            </p:nvSpPr>
            <p:spPr bwMode="auto">
              <a:xfrm>
                <a:off x="2760" y="2076"/>
                <a:ext cx="216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/>
                  <a:t>2</a:t>
                </a: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2430" y="2964"/>
                <a:ext cx="924" cy="138"/>
              </a:xfrm>
              <a:custGeom>
                <a:avLst/>
                <a:gdLst>
                  <a:gd name="T0" fmla="*/ 0 w 924"/>
                  <a:gd name="T1" fmla="*/ 138 h 138"/>
                  <a:gd name="T2" fmla="*/ 924 w 924"/>
                  <a:gd name="T3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24" h="138">
                    <a:moveTo>
                      <a:pt x="0" y="138"/>
                    </a:moveTo>
                    <a:lnTo>
                      <a:pt x="924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3120" y="2517"/>
                <a:ext cx="6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p</a:t>
                </a:r>
                <a:r>
                  <a:rPr lang="en-US" altLang="en-US" baseline="-25000"/>
                  <a:t>3</a:t>
                </a:r>
                <a:r>
                  <a:rPr lang="en-US" altLang="en-US"/>
                  <a:t>&gt;p</a:t>
                </a:r>
                <a:r>
                  <a:rPr lang="en-US" altLang="en-US" baseline="-25000"/>
                  <a:t>b</a:t>
                </a:r>
              </a:p>
            </p:txBody>
          </p:sp>
          <p:sp>
            <p:nvSpPr>
              <p:cNvPr id="25" name="Line 23"/>
              <p:cNvSpPr>
                <a:spLocks noChangeShapeType="1"/>
              </p:cNvSpPr>
              <p:nvPr/>
            </p:nvSpPr>
            <p:spPr bwMode="auto">
              <a:xfrm flipH="1" flipV="1">
                <a:off x="2418" y="1934"/>
                <a:ext cx="438" cy="568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/>
            </p:nvSpPr>
            <p:spPr bwMode="auto">
              <a:xfrm flipH="1">
                <a:off x="2442" y="2516"/>
                <a:ext cx="414" cy="580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auto">
              <a:xfrm flipV="1">
                <a:off x="2418" y="1920"/>
                <a:ext cx="924" cy="138"/>
              </a:xfrm>
              <a:custGeom>
                <a:avLst/>
                <a:gdLst>
                  <a:gd name="T0" fmla="*/ 0 w 924"/>
                  <a:gd name="T1" fmla="*/ 138 h 138"/>
                  <a:gd name="T2" fmla="*/ 924 w 924"/>
                  <a:gd name="T3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24" h="138">
                    <a:moveTo>
                      <a:pt x="0" y="138"/>
                    </a:moveTo>
                    <a:lnTo>
                      <a:pt x="924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/>
            </p:nvSpPr>
            <p:spPr bwMode="auto">
              <a:xfrm>
                <a:off x="2862" y="2508"/>
                <a:ext cx="492" cy="444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/>
            </p:nvSpPr>
            <p:spPr bwMode="auto">
              <a:xfrm flipV="1">
                <a:off x="2874" y="2052"/>
                <a:ext cx="492" cy="444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/>
            </p:nvSpPr>
            <p:spPr bwMode="auto">
              <a:xfrm>
                <a:off x="2544" y="1992"/>
                <a:ext cx="312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/>
            </p:nvSpPr>
            <p:spPr bwMode="auto">
              <a:xfrm flipV="1">
                <a:off x="2568" y="2952"/>
                <a:ext cx="312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3078" y="2256"/>
                <a:ext cx="222" cy="260"/>
                <a:chOff x="3078" y="2256"/>
                <a:chExt cx="222" cy="260"/>
              </a:xfrm>
            </p:grpSpPr>
            <p:sp>
              <p:nvSpPr>
                <p:cNvPr id="72" name="Oval 31"/>
                <p:cNvSpPr>
                  <a:spLocks noChangeArrowheads="1"/>
                </p:cNvSpPr>
                <p:nvPr/>
              </p:nvSpPr>
              <p:spPr bwMode="auto">
                <a:xfrm>
                  <a:off x="3078" y="2280"/>
                  <a:ext cx="216" cy="22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3084" y="2256"/>
                  <a:ext cx="216" cy="26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100"/>
                    <a:t>3</a:t>
                  </a:r>
                </a:p>
              </p:txBody>
            </p:sp>
          </p:grpSp>
          <p:sp>
            <p:nvSpPr>
              <p:cNvPr id="33" name="Text Box 33"/>
              <p:cNvSpPr txBox="1">
                <a:spLocks noChangeArrowheads="1"/>
              </p:cNvSpPr>
              <p:nvPr/>
            </p:nvSpPr>
            <p:spPr bwMode="auto">
              <a:xfrm>
                <a:off x="2676" y="2643"/>
                <a:ext cx="6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p</a:t>
                </a:r>
                <a:r>
                  <a:rPr lang="en-US" altLang="en-US" baseline="-25000"/>
                  <a:t>2</a:t>
                </a:r>
                <a:r>
                  <a:rPr lang="en-US" altLang="en-US"/>
                  <a:t>=p</a:t>
                </a:r>
                <a:r>
                  <a:rPr lang="en-US" altLang="en-US" baseline="-25000"/>
                  <a:t>b</a:t>
                </a:r>
              </a:p>
            </p:txBody>
          </p:sp>
          <p:sp>
            <p:nvSpPr>
              <p:cNvPr id="34" name="Text Box 34"/>
              <p:cNvSpPr txBox="1">
                <a:spLocks noChangeArrowheads="1"/>
              </p:cNvSpPr>
              <p:nvPr/>
            </p:nvSpPr>
            <p:spPr bwMode="auto">
              <a:xfrm>
                <a:off x="4146" y="2757"/>
                <a:ext cx="6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p</a:t>
                </a:r>
                <a:r>
                  <a:rPr lang="en-US" altLang="en-US" baseline="-25000"/>
                  <a:t>4</a:t>
                </a:r>
                <a:r>
                  <a:rPr lang="en-US" altLang="en-US"/>
                  <a:t>=p</a:t>
                </a:r>
                <a:r>
                  <a:rPr lang="en-US" altLang="en-US" baseline="-25000"/>
                  <a:t>b</a:t>
                </a:r>
              </a:p>
            </p:txBody>
          </p:sp>
          <p:grpSp>
            <p:nvGrpSpPr>
              <p:cNvPr id="35" name="Group 35"/>
              <p:cNvGrpSpPr>
                <a:grpSpLocks/>
              </p:cNvGrpSpPr>
              <p:nvPr/>
            </p:nvGrpSpPr>
            <p:grpSpPr bwMode="auto">
              <a:xfrm>
                <a:off x="3318" y="1908"/>
                <a:ext cx="2100" cy="685"/>
                <a:chOff x="3318" y="1908"/>
                <a:chExt cx="2100" cy="685"/>
              </a:xfrm>
            </p:grpSpPr>
            <p:sp>
              <p:nvSpPr>
                <p:cNvPr id="56" name="Freeform 36"/>
                <p:cNvSpPr>
                  <a:spLocks/>
                </p:cNvSpPr>
                <p:nvPr/>
              </p:nvSpPr>
              <p:spPr bwMode="auto">
                <a:xfrm>
                  <a:off x="3960" y="2422"/>
                  <a:ext cx="348" cy="170"/>
                </a:xfrm>
                <a:custGeom>
                  <a:avLst/>
                  <a:gdLst>
                    <a:gd name="T0" fmla="*/ 0 w 348"/>
                    <a:gd name="T1" fmla="*/ 108 h 228"/>
                    <a:gd name="T2" fmla="*/ 192 w 348"/>
                    <a:gd name="T3" fmla="*/ 0 h 228"/>
                    <a:gd name="T4" fmla="*/ 348 w 348"/>
                    <a:gd name="T5" fmla="*/ 120 h 228"/>
                    <a:gd name="T6" fmla="*/ 168 w 348"/>
                    <a:gd name="T7" fmla="*/ 228 h 228"/>
                    <a:gd name="T8" fmla="*/ 0 w 348"/>
                    <a:gd name="T9" fmla="*/ 108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8" h="228">
                      <a:moveTo>
                        <a:pt x="0" y="108"/>
                      </a:moveTo>
                      <a:lnTo>
                        <a:pt x="192" y="0"/>
                      </a:lnTo>
                      <a:lnTo>
                        <a:pt x="348" y="120"/>
                      </a:lnTo>
                      <a:lnTo>
                        <a:pt x="168" y="228"/>
                      </a:lnTo>
                      <a:lnTo>
                        <a:pt x="0" y="108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" name="Line 37"/>
                <p:cNvSpPr>
                  <a:spLocks noChangeShapeType="1"/>
                </p:cNvSpPr>
                <p:nvPr/>
              </p:nvSpPr>
              <p:spPr bwMode="auto">
                <a:xfrm>
                  <a:off x="3372" y="2076"/>
                  <a:ext cx="514" cy="377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" name="Line 38"/>
                <p:cNvSpPr>
                  <a:spLocks noChangeShapeType="1"/>
                </p:cNvSpPr>
                <p:nvPr/>
              </p:nvSpPr>
              <p:spPr bwMode="auto">
                <a:xfrm>
                  <a:off x="3372" y="2076"/>
                  <a:ext cx="617" cy="355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" name="Line 39"/>
                <p:cNvSpPr>
                  <a:spLocks noChangeShapeType="1"/>
                </p:cNvSpPr>
                <p:nvPr/>
              </p:nvSpPr>
              <p:spPr bwMode="auto">
                <a:xfrm>
                  <a:off x="3372" y="2076"/>
                  <a:ext cx="666" cy="297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" name="Freeform 40"/>
                <p:cNvSpPr>
                  <a:spLocks/>
                </p:cNvSpPr>
                <p:nvPr/>
              </p:nvSpPr>
              <p:spPr bwMode="auto">
                <a:xfrm>
                  <a:off x="3372" y="1908"/>
                  <a:ext cx="1674" cy="154"/>
                </a:xfrm>
                <a:custGeom>
                  <a:avLst/>
                  <a:gdLst>
                    <a:gd name="T0" fmla="*/ 0 w 1674"/>
                    <a:gd name="T1" fmla="*/ 154 h 154"/>
                    <a:gd name="T2" fmla="*/ 1674 w 1674"/>
                    <a:gd name="T3" fmla="*/ 0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674" h="154">
                      <a:moveTo>
                        <a:pt x="0" y="154"/>
                      </a:moveTo>
                      <a:lnTo>
                        <a:pt x="1674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3894" y="2134"/>
                  <a:ext cx="276" cy="3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Freeform 42"/>
                <p:cNvSpPr>
                  <a:spLocks/>
                </p:cNvSpPr>
                <p:nvPr/>
              </p:nvSpPr>
              <p:spPr bwMode="auto">
                <a:xfrm>
                  <a:off x="3870" y="1920"/>
                  <a:ext cx="1152" cy="588"/>
                </a:xfrm>
                <a:custGeom>
                  <a:avLst/>
                  <a:gdLst>
                    <a:gd name="T0" fmla="*/ 0 w 1152"/>
                    <a:gd name="T1" fmla="*/ 525 h 588"/>
                    <a:gd name="T2" fmla="*/ 84 w 1152"/>
                    <a:gd name="T3" fmla="*/ 588 h 588"/>
                    <a:gd name="T4" fmla="*/ 1152 w 1152"/>
                    <a:gd name="T5" fmla="*/ 0 h 5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52" h="588">
                      <a:moveTo>
                        <a:pt x="0" y="525"/>
                      </a:moveTo>
                      <a:lnTo>
                        <a:pt x="84" y="588"/>
                      </a:lnTo>
                      <a:lnTo>
                        <a:pt x="1152" y="0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" name="Freeform 43"/>
                <p:cNvSpPr>
                  <a:spLocks/>
                </p:cNvSpPr>
                <p:nvPr/>
              </p:nvSpPr>
              <p:spPr bwMode="auto">
                <a:xfrm>
                  <a:off x="3966" y="1944"/>
                  <a:ext cx="1128" cy="563"/>
                </a:xfrm>
                <a:custGeom>
                  <a:avLst/>
                  <a:gdLst>
                    <a:gd name="T0" fmla="*/ 0 w 1128"/>
                    <a:gd name="T1" fmla="*/ 473 h 563"/>
                    <a:gd name="T2" fmla="*/ 144 w 1128"/>
                    <a:gd name="T3" fmla="*/ 563 h 563"/>
                    <a:gd name="T4" fmla="*/ 1128 w 1128"/>
                    <a:gd name="T5" fmla="*/ 0 h 5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28" h="563">
                      <a:moveTo>
                        <a:pt x="0" y="473"/>
                      </a:moveTo>
                      <a:lnTo>
                        <a:pt x="144" y="563"/>
                      </a:lnTo>
                      <a:lnTo>
                        <a:pt x="1128" y="0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" name="Freeform 44"/>
                <p:cNvSpPr>
                  <a:spLocks/>
                </p:cNvSpPr>
                <p:nvPr/>
              </p:nvSpPr>
              <p:spPr bwMode="auto">
                <a:xfrm>
                  <a:off x="3330" y="2388"/>
                  <a:ext cx="192" cy="1"/>
                </a:xfrm>
                <a:custGeom>
                  <a:avLst/>
                  <a:gdLst>
                    <a:gd name="T0" fmla="*/ 0 w 192"/>
                    <a:gd name="T1" fmla="*/ 1 h 1"/>
                    <a:gd name="T2" fmla="*/ 180 w 192"/>
                    <a:gd name="T3" fmla="*/ 0 h 1"/>
                    <a:gd name="T4" fmla="*/ 192 w 19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2" h="1">
                      <a:moveTo>
                        <a:pt x="0" y="1"/>
                      </a:moveTo>
                      <a:lnTo>
                        <a:pt x="180" y="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" name="Freeform 45"/>
                <p:cNvSpPr>
                  <a:spLocks/>
                </p:cNvSpPr>
                <p:nvPr/>
              </p:nvSpPr>
              <p:spPr bwMode="auto">
                <a:xfrm>
                  <a:off x="3318" y="2592"/>
                  <a:ext cx="192" cy="1"/>
                </a:xfrm>
                <a:custGeom>
                  <a:avLst/>
                  <a:gdLst>
                    <a:gd name="T0" fmla="*/ 0 w 192"/>
                    <a:gd name="T1" fmla="*/ 1 h 1"/>
                    <a:gd name="T2" fmla="*/ 180 w 192"/>
                    <a:gd name="T3" fmla="*/ 0 h 1"/>
                    <a:gd name="T4" fmla="*/ 192 w 19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2" h="1">
                      <a:moveTo>
                        <a:pt x="0" y="1"/>
                      </a:moveTo>
                      <a:lnTo>
                        <a:pt x="180" y="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6" name="Group 46"/>
                <p:cNvGrpSpPr>
                  <a:grpSpLocks/>
                </p:cNvGrpSpPr>
                <p:nvPr/>
              </p:nvGrpSpPr>
              <p:grpSpPr bwMode="auto">
                <a:xfrm>
                  <a:off x="4014" y="1932"/>
                  <a:ext cx="1404" cy="576"/>
                  <a:chOff x="4014" y="1932"/>
                  <a:chExt cx="1404" cy="576"/>
                </a:xfrm>
              </p:grpSpPr>
              <p:sp>
                <p:nvSpPr>
                  <p:cNvPr id="67" name="Freeform 47"/>
                  <p:cNvSpPr>
                    <a:spLocks/>
                  </p:cNvSpPr>
                  <p:nvPr/>
                </p:nvSpPr>
                <p:spPr bwMode="auto">
                  <a:xfrm>
                    <a:off x="4014" y="1980"/>
                    <a:ext cx="1152" cy="528"/>
                  </a:xfrm>
                  <a:custGeom>
                    <a:avLst/>
                    <a:gdLst>
                      <a:gd name="T0" fmla="*/ 0 w 1152"/>
                      <a:gd name="T1" fmla="*/ 384 h 528"/>
                      <a:gd name="T2" fmla="*/ 288 w 1152"/>
                      <a:gd name="T3" fmla="*/ 528 h 528"/>
                      <a:gd name="T4" fmla="*/ 1152 w 1152"/>
                      <a:gd name="T5" fmla="*/ 0 h 5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152" h="528">
                        <a:moveTo>
                          <a:pt x="0" y="384"/>
                        </a:moveTo>
                        <a:lnTo>
                          <a:pt x="288" y="528"/>
                        </a:lnTo>
                        <a:lnTo>
                          <a:pt x="1152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8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5184" y="2156"/>
                    <a:ext cx="234" cy="326"/>
                  </a:xfrm>
                  <a:prstGeom prst="line">
                    <a:avLst/>
                  </a:prstGeom>
                  <a:noFill/>
                  <a:ln w="28575">
                    <a:solidFill>
                      <a:srgbClr val="9933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9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5010" y="1932"/>
                    <a:ext cx="180" cy="216"/>
                  </a:xfrm>
                  <a:prstGeom prst="line">
                    <a:avLst/>
                  </a:prstGeom>
                  <a:noFill/>
                  <a:ln w="19050">
                    <a:solidFill>
                      <a:srgbClr val="00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0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5094" y="1944"/>
                    <a:ext cx="84" cy="192"/>
                  </a:xfrm>
                  <a:prstGeom prst="line">
                    <a:avLst/>
                  </a:prstGeom>
                  <a:noFill/>
                  <a:ln w="19050">
                    <a:solidFill>
                      <a:srgbClr val="00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5166" y="1992"/>
                    <a:ext cx="12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00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36" name="Line 54"/>
              <p:cNvSpPr>
                <a:spLocks noChangeShapeType="1"/>
              </p:cNvSpPr>
              <p:nvPr/>
            </p:nvSpPr>
            <p:spPr bwMode="auto">
              <a:xfrm flipV="1">
                <a:off x="3384" y="2564"/>
                <a:ext cx="514" cy="37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55"/>
              <p:cNvSpPr>
                <a:spLocks noChangeShapeType="1"/>
              </p:cNvSpPr>
              <p:nvPr/>
            </p:nvSpPr>
            <p:spPr bwMode="auto">
              <a:xfrm flipV="1">
                <a:off x="3384" y="2586"/>
                <a:ext cx="617" cy="355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56"/>
              <p:cNvSpPr>
                <a:spLocks noChangeShapeType="1"/>
              </p:cNvSpPr>
              <p:nvPr/>
            </p:nvSpPr>
            <p:spPr bwMode="auto">
              <a:xfrm flipV="1">
                <a:off x="3384" y="2644"/>
                <a:ext cx="666" cy="2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57"/>
              <p:cNvSpPr>
                <a:spLocks/>
              </p:cNvSpPr>
              <p:nvPr/>
            </p:nvSpPr>
            <p:spPr bwMode="auto">
              <a:xfrm flipV="1">
                <a:off x="3384" y="2955"/>
                <a:ext cx="1674" cy="154"/>
              </a:xfrm>
              <a:custGeom>
                <a:avLst/>
                <a:gdLst>
                  <a:gd name="T0" fmla="*/ 0 w 1674"/>
                  <a:gd name="T1" fmla="*/ 154 h 154"/>
                  <a:gd name="T2" fmla="*/ 1674 w 1674"/>
                  <a:gd name="T3" fmla="*/ 0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74" h="154">
                    <a:moveTo>
                      <a:pt x="0" y="154"/>
                    </a:moveTo>
                    <a:lnTo>
                      <a:pt x="1674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58"/>
              <p:cNvSpPr>
                <a:spLocks noChangeShapeType="1"/>
              </p:cNvSpPr>
              <p:nvPr/>
            </p:nvSpPr>
            <p:spPr bwMode="auto">
              <a:xfrm>
                <a:off x="3906" y="2853"/>
                <a:ext cx="276" cy="3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59"/>
              <p:cNvSpPr>
                <a:spLocks/>
              </p:cNvSpPr>
              <p:nvPr/>
            </p:nvSpPr>
            <p:spPr bwMode="auto">
              <a:xfrm flipV="1">
                <a:off x="3882" y="2509"/>
                <a:ext cx="1152" cy="588"/>
              </a:xfrm>
              <a:custGeom>
                <a:avLst/>
                <a:gdLst>
                  <a:gd name="T0" fmla="*/ 0 w 1152"/>
                  <a:gd name="T1" fmla="*/ 525 h 588"/>
                  <a:gd name="T2" fmla="*/ 84 w 1152"/>
                  <a:gd name="T3" fmla="*/ 588 h 588"/>
                  <a:gd name="T4" fmla="*/ 1152 w 1152"/>
                  <a:gd name="T5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52" h="588">
                    <a:moveTo>
                      <a:pt x="0" y="525"/>
                    </a:moveTo>
                    <a:lnTo>
                      <a:pt x="84" y="588"/>
                    </a:lnTo>
                    <a:lnTo>
                      <a:pt x="1152" y="0"/>
                    </a:lnTo>
                  </a:path>
                </a:pathLst>
              </a:custGeom>
              <a:noFill/>
              <a:ln w="19050" cmpd="sng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0"/>
              <p:cNvSpPr>
                <a:spLocks/>
              </p:cNvSpPr>
              <p:nvPr/>
            </p:nvSpPr>
            <p:spPr bwMode="auto">
              <a:xfrm flipV="1">
                <a:off x="3978" y="2510"/>
                <a:ext cx="1128" cy="563"/>
              </a:xfrm>
              <a:custGeom>
                <a:avLst/>
                <a:gdLst>
                  <a:gd name="T0" fmla="*/ 0 w 1128"/>
                  <a:gd name="T1" fmla="*/ 473 h 563"/>
                  <a:gd name="T2" fmla="*/ 144 w 1128"/>
                  <a:gd name="T3" fmla="*/ 563 h 563"/>
                  <a:gd name="T4" fmla="*/ 1128 w 1128"/>
                  <a:gd name="T5" fmla="*/ 0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28" h="563">
                    <a:moveTo>
                      <a:pt x="0" y="473"/>
                    </a:moveTo>
                    <a:lnTo>
                      <a:pt x="144" y="563"/>
                    </a:lnTo>
                    <a:lnTo>
                      <a:pt x="1128" y="0"/>
                    </a:lnTo>
                  </a:path>
                </a:pathLst>
              </a:custGeom>
              <a:noFill/>
              <a:ln w="19050" cmpd="sng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3" name="Group 61"/>
              <p:cNvGrpSpPr>
                <a:grpSpLocks/>
              </p:cNvGrpSpPr>
              <p:nvPr/>
            </p:nvGrpSpPr>
            <p:grpSpPr bwMode="auto">
              <a:xfrm flipV="1">
                <a:off x="4026" y="2509"/>
                <a:ext cx="1404" cy="576"/>
                <a:chOff x="4014" y="1932"/>
                <a:chExt cx="1404" cy="576"/>
              </a:xfrm>
            </p:grpSpPr>
            <p:sp>
              <p:nvSpPr>
                <p:cNvPr id="51" name="Freeform 62"/>
                <p:cNvSpPr>
                  <a:spLocks/>
                </p:cNvSpPr>
                <p:nvPr/>
              </p:nvSpPr>
              <p:spPr bwMode="auto">
                <a:xfrm>
                  <a:off x="4014" y="1980"/>
                  <a:ext cx="1152" cy="528"/>
                </a:xfrm>
                <a:custGeom>
                  <a:avLst/>
                  <a:gdLst>
                    <a:gd name="T0" fmla="*/ 0 w 1152"/>
                    <a:gd name="T1" fmla="*/ 384 h 528"/>
                    <a:gd name="T2" fmla="*/ 288 w 1152"/>
                    <a:gd name="T3" fmla="*/ 528 h 528"/>
                    <a:gd name="T4" fmla="*/ 1152 w 1152"/>
                    <a:gd name="T5" fmla="*/ 0 h 5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52" h="528">
                      <a:moveTo>
                        <a:pt x="0" y="384"/>
                      </a:moveTo>
                      <a:lnTo>
                        <a:pt x="288" y="528"/>
                      </a:lnTo>
                      <a:lnTo>
                        <a:pt x="1152" y="0"/>
                      </a:lnTo>
                    </a:path>
                  </a:pathLst>
                </a:custGeom>
                <a:noFill/>
                <a:ln w="19050" cmpd="sng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" name="Line 63"/>
                <p:cNvSpPr>
                  <a:spLocks noChangeShapeType="1"/>
                </p:cNvSpPr>
                <p:nvPr/>
              </p:nvSpPr>
              <p:spPr bwMode="auto">
                <a:xfrm>
                  <a:off x="5184" y="2156"/>
                  <a:ext cx="234" cy="326"/>
                </a:xfrm>
                <a:prstGeom prst="line">
                  <a:avLst/>
                </a:prstGeom>
                <a:noFill/>
                <a:ln w="28575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Line 64"/>
                <p:cNvSpPr>
                  <a:spLocks noChangeShapeType="1"/>
                </p:cNvSpPr>
                <p:nvPr/>
              </p:nvSpPr>
              <p:spPr bwMode="auto">
                <a:xfrm>
                  <a:off x="5010" y="1932"/>
                  <a:ext cx="180" cy="216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" name="Line 65"/>
                <p:cNvSpPr>
                  <a:spLocks noChangeShapeType="1"/>
                </p:cNvSpPr>
                <p:nvPr/>
              </p:nvSpPr>
              <p:spPr bwMode="auto">
                <a:xfrm>
                  <a:off x="5094" y="1944"/>
                  <a:ext cx="84" cy="192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" name="Line 66"/>
                <p:cNvSpPr>
                  <a:spLocks noChangeShapeType="1"/>
                </p:cNvSpPr>
                <p:nvPr/>
              </p:nvSpPr>
              <p:spPr bwMode="auto">
                <a:xfrm>
                  <a:off x="5166" y="1992"/>
                  <a:ext cx="12" cy="144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" name="Group 67"/>
              <p:cNvGrpSpPr>
                <a:grpSpLocks/>
              </p:cNvGrpSpPr>
              <p:nvPr/>
            </p:nvGrpSpPr>
            <p:grpSpPr bwMode="auto">
              <a:xfrm>
                <a:off x="4230" y="2016"/>
                <a:ext cx="222" cy="260"/>
                <a:chOff x="3078" y="2256"/>
                <a:chExt cx="222" cy="260"/>
              </a:xfrm>
            </p:grpSpPr>
            <p:sp>
              <p:nvSpPr>
                <p:cNvPr id="49" name="Oval 68"/>
                <p:cNvSpPr>
                  <a:spLocks noChangeArrowheads="1"/>
                </p:cNvSpPr>
                <p:nvPr/>
              </p:nvSpPr>
              <p:spPr bwMode="auto">
                <a:xfrm>
                  <a:off x="3078" y="2280"/>
                  <a:ext cx="216" cy="22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3084" y="2256"/>
                  <a:ext cx="216" cy="26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100"/>
                    <a:t>4</a:t>
                  </a:r>
                </a:p>
              </p:txBody>
            </p:sp>
          </p:grpSp>
          <p:grpSp>
            <p:nvGrpSpPr>
              <p:cNvPr id="45" name="Group 70"/>
              <p:cNvGrpSpPr>
                <a:grpSpLocks/>
              </p:cNvGrpSpPr>
              <p:nvPr/>
            </p:nvGrpSpPr>
            <p:grpSpPr bwMode="auto">
              <a:xfrm>
                <a:off x="4830" y="2220"/>
                <a:ext cx="222" cy="260"/>
                <a:chOff x="3078" y="2256"/>
                <a:chExt cx="222" cy="260"/>
              </a:xfrm>
            </p:grpSpPr>
            <p:sp>
              <p:nvSpPr>
                <p:cNvPr id="47" name="Oval 71"/>
                <p:cNvSpPr>
                  <a:spLocks noChangeArrowheads="1"/>
                </p:cNvSpPr>
                <p:nvPr/>
              </p:nvSpPr>
              <p:spPr bwMode="auto">
                <a:xfrm>
                  <a:off x="3078" y="2280"/>
                  <a:ext cx="216" cy="22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3084" y="2256"/>
                  <a:ext cx="216" cy="26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100"/>
                    <a:t>5</a:t>
                  </a:r>
                </a:p>
              </p:txBody>
            </p:sp>
          </p:grpSp>
          <p:sp>
            <p:nvSpPr>
              <p:cNvPr id="46" name="Text Box 73"/>
              <p:cNvSpPr txBox="1">
                <a:spLocks noChangeArrowheads="1"/>
              </p:cNvSpPr>
              <p:nvPr/>
            </p:nvSpPr>
            <p:spPr bwMode="auto">
              <a:xfrm>
                <a:off x="4674" y="2487"/>
                <a:ext cx="6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p</a:t>
                </a:r>
                <a:r>
                  <a:rPr lang="en-US" altLang="en-US" baseline="-25000"/>
                  <a:t>5</a:t>
                </a:r>
                <a:r>
                  <a:rPr lang="en-US" altLang="en-US"/>
                  <a:t>&lt;p</a:t>
                </a:r>
                <a:r>
                  <a:rPr lang="en-US" altLang="en-US" baseline="-25000"/>
                  <a:t>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46062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 (Shock) Diamonds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458200" cy="1371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Regions of high pressure, also have high density (and temperature)</a:t>
            </a:r>
          </a:p>
          <a:p>
            <a:pPr lvl="1"/>
            <a:r>
              <a:rPr lang="en-US" dirty="0"/>
              <a:t>These hot, dense gases emit light (radiation)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Content Placeholder 4" descr="http://upload.wikimedia.org/wikipedia/commons/9/97/Lockheed_SR-71_Blackbir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274820"/>
            <a:ext cx="3200400" cy="250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https://encrypted-tbn2.gstatic.com/images?q=tbn:ANd9GcTNi6PC4ixQ-NQeDbX5mmLSQAHcEJGIKnI-SZRVroaQyTYP9rfhr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280278"/>
            <a:ext cx="4993820" cy="1501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https://encrypted-tbn2.gstatic.com/images?q=tbn:ANd9GcQJn1iO181ohTasmPJtZlEmhchD0t5uV1HlWfFC_tzv-bUqz1Hq4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860" y="5900139"/>
            <a:ext cx="4305300" cy="768804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228"/>
          <p:cNvGrpSpPr>
            <a:grpSpLocks/>
          </p:cNvGrpSpPr>
          <p:nvPr/>
        </p:nvGrpSpPr>
        <p:grpSpPr bwMode="auto">
          <a:xfrm>
            <a:off x="2895600" y="2200275"/>
            <a:ext cx="4714875" cy="1885950"/>
            <a:chOff x="2262" y="3318"/>
            <a:chExt cx="2970" cy="1188"/>
          </a:xfrm>
        </p:grpSpPr>
        <p:sp>
          <p:nvSpPr>
            <p:cNvPr id="10" name="Freeform 229"/>
            <p:cNvSpPr>
              <a:spLocks/>
            </p:cNvSpPr>
            <p:nvPr/>
          </p:nvSpPr>
          <p:spPr bwMode="auto">
            <a:xfrm>
              <a:off x="4440" y="3384"/>
              <a:ext cx="792" cy="1032"/>
            </a:xfrm>
            <a:custGeom>
              <a:avLst/>
              <a:gdLst>
                <a:gd name="T0" fmla="*/ 276 w 792"/>
                <a:gd name="T1" fmla="*/ 1032 h 1032"/>
                <a:gd name="T2" fmla="*/ 252 w 792"/>
                <a:gd name="T3" fmla="*/ 1032 h 1032"/>
                <a:gd name="T4" fmla="*/ 0 w 792"/>
                <a:gd name="T5" fmla="*/ 504 h 1032"/>
                <a:gd name="T6" fmla="*/ 252 w 792"/>
                <a:gd name="T7" fmla="*/ 0 h 1032"/>
                <a:gd name="T8" fmla="*/ 792 w 792"/>
                <a:gd name="T9" fmla="*/ 504 h 1032"/>
                <a:gd name="T10" fmla="*/ 276 w 792"/>
                <a:gd name="T11" fmla="*/ 1032 h 1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1032">
                  <a:moveTo>
                    <a:pt x="276" y="1032"/>
                  </a:moveTo>
                  <a:lnTo>
                    <a:pt x="252" y="1032"/>
                  </a:lnTo>
                  <a:lnTo>
                    <a:pt x="0" y="504"/>
                  </a:lnTo>
                  <a:lnTo>
                    <a:pt x="252" y="0"/>
                  </a:lnTo>
                  <a:lnTo>
                    <a:pt x="792" y="504"/>
                  </a:lnTo>
                  <a:lnTo>
                    <a:pt x="276" y="1032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230"/>
            <p:cNvSpPr>
              <a:spLocks/>
            </p:cNvSpPr>
            <p:nvPr/>
          </p:nvSpPr>
          <p:spPr bwMode="auto">
            <a:xfrm>
              <a:off x="2262" y="3318"/>
              <a:ext cx="648" cy="1188"/>
            </a:xfrm>
            <a:custGeom>
              <a:avLst/>
              <a:gdLst>
                <a:gd name="T0" fmla="*/ 48 w 648"/>
                <a:gd name="T1" fmla="*/ 0 h 1188"/>
                <a:gd name="T2" fmla="*/ 648 w 648"/>
                <a:gd name="T3" fmla="*/ 576 h 1188"/>
                <a:gd name="T4" fmla="*/ 0 w 648"/>
                <a:gd name="T5" fmla="*/ 1188 h 1188"/>
                <a:gd name="T6" fmla="*/ 48 w 648"/>
                <a:gd name="T7" fmla="*/ 0 h 1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8" h="1188">
                  <a:moveTo>
                    <a:pt x="48" y="0"/>
                  </a:moveTo>
                  <a:lnTo>
                    <a:pt x="648" y="576"/>
                  </a:lnTo>
                  <a:lnTo>
                    <a:pt x="0" y="1188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227"/>
          <p:cNvGrpSpPr>
            <a:grpSpLocks/>
          </p:cNvGrpSpPr>
          <p:nvPr/>
        </p:nvGrpSpPr>
        <p:grpSpPr bwMode="auto">
          <a:xfrm>
            <a:off x="1504950" y="2057400"/>
            <a:ext cx="6353175" cy="2095500"/>
            <a:chOff x="1392" y="3228"/>
            <a:chExt cx="4002" cy="1320"/>
          </a:xfrm>
        </p:grpSpPr>
        <p:sp>
          <p:nvSpPr>
            <p:cNvPr id="40" name="Freeform 193"/>
            <p:cNvSpPr>
              <a:spLocks/>
            </p:cNvSpPr>
            <p:nvPr/>
          </p:nvSpPr>
          <p:spPr bwMode="auto">
            <a:xfrm flipV="1">
              <a:off x="3810" y="4452"/>
              <a:ext cx="180" cy="72"/>
            </a:xfrm>
            <a:custGeom>
              <a:avLst/>
              <a:gdLst>
                <a:gd name="T0" fmla="*/ 144 w 180"/>
                <a:gd name="T1" fmla="*/ 72 h 72"/>
                <a:gd name="T2" fmla="*/ 180 w 180"/>
                <a:gd name="T3" fmla="*/ 12 h 72"/>
                <a:gd name="T4" fmla="*/ 0 w 180"/>
                <a:gd name="T5" fmla="*/ 0 h 72"/>
                <a:gd name="T6" fmla="*/ 144 w 180"/>
                <a:gd name="T7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0" h="72">
                  <a:moveTo>
                    <a:pt x="144" y="72"/>
                  </a:moveTo>
                  <a:lnTo>
                    <a:pt x="180" y="12"/>
                  </a:lnTo>
                  <a:lnTo>
                    <a:pt x="0" y="0"/>
                  </a:lnTo>
                  <a:lnTo>
                    <a:pt x="144" y="7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202"/>
            <p:cNvSpPr>
              <a:spLocks noChangeShapeType="1"/>
            </p:cNvSpPr>
            <p:nvPr/>
          </p:nvSpPr>
          <p:spPr bwMode="auto">
            <a:xfrm flipV="1">
              <a:off x="3894" y="4392"/>
              <a:ext cx="156" cy="120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80"/>
            <p:cNvSpPr>
              <a:spLocks/>
            </p:cNvSpPr>
            <p:nvPr/>
          </p:nvSpPr>
          <p:spPr bwMode="auto">
            <a:xfrm>
              <a:off x="3804" y="3252"/>
              <a:ext cx="180" cy="72"/>
            </a:xfrm>
            <a:custGeom>
              <a:avLst/>
              <a:gdLst>
                <a:gd name="T0" fmla="*/ 144 w 180"/>
                <a:gd name="T1" fmla="*/ 72 h 72"/>
                <a:gd name="T2" fmla="*/ 180 w 180"/>
                <a:gd name="T3" fmla="*/ 12 h 72"/>
                <a:gd name="T4" fmla="*/ 0 w 180"/>
                <a:gd name="T5" fmla="*/ 0 h 72"/>
                <a:gd name="T6" fmla="*/ 144 w 180"/>
                <a:gd name="T7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0" h="72">
                  <a:moveTo>
                    <a:pt x="144" y="72"/>
                  </a:moveTo>
                  <a:lnTo>
                    <a:pt x="180" y="12"/>
                  </a:lnTo>
                  <a:lnTo>
                    <a:pt x="0" y="0"/>
                  </a:lnTo>
                  <a:lnTo>
                    <a:pt x="144" y="7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185"/>
            <p:cNvSpPr>
              <a:spLocks noChangeShapeType="1"/>
            </p:cNvSpPr>
            <p:nvPr/>
          </p:nvSpPr>
          <p:spPr bwMode="auto">
            <a:xfrm>
              <a:off x="3936" y="3264"/>
              <a:ext cx="108" cy="108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184"/>
            <p:cNvSpPr>
              <a:spLocks noChangeShapeType="1"/>
            </p:cNvSpPr>
            <p:nvPr/>
          </p:nvSpPr>
          <p:spPr bwMode="auto">
            <a:xfrm>
              <a:off x="3888" y="3264"/>
              <a:ext cx="156" cy="120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96"/>
            <p:cNvSpPr>
              <a:spLocks/>
            </p:cNvSpPr>
            <p:nvPr/>
          </p:nvSpPr>
          <p:spPr bwMode="auto">
            <a:xfrm>
              <a:off x="2916" y="3774"/>
              <a:ext cx="348" cy="228"/>
            </a:xfrm>
            <a:custGeom>
              <a:avLst/>
              <a:gdLst>
                <a:gd name="T0" fmla="*/ 0 w 348"/>
                <a:gd name="T1" fmla="*/ 108 h 228"/>
                <a:gd name="T2" fmla="*/ 192 w 348"/>
                <a:gd name="T3" fmla="*/ 0 h 228"/>
                <a:gd name="T4" fmla="*/ 348 w 348"/>
                <a:gd name="T5" fmla="*/ 120 h 228"/>
                <a:gd name="T6" fmla="*/ 168 w 348"/>
                <a:gd name="T7" fmla="*/ 228 h 228"/>
                <a:gd name="T8" fmla="*/ 0 w 348"/>
                <a:gd name="T9" fmla="*/ 10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8" h="228">
                  <a:moveTo>
                    <a:pt x="0" y="108"/>
                  </a:moveTo>
                  <a:lnTo>
                    <a:pt x="192" y="0"/>
                  </a:lnTo>
                  <a:lnTo>
                    <a:pt x="348" y="120"/>
                  </a:lnTo>
                  <a:lnTo>
                    <a:pt x="168" y="228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" name="Group 99"/>
            <p:cNvGrpSpPr>
              <a:grpSpLocks/>
            </p:cNvGrpSpPr>
            <p:nvPr/>
          </p:nvGrpSpPr>
          <p:grpSpPr bwMode="auto">
            <a:xfrm>
              <a:off x="1392" y="3284"/>
              <a:ext cx="1392" cy="1215"/>
              <a:chOff x="3762" y="2954"/>
              <a:chExt cx="1392" cy="1215"/>
            </a:xfrm>
          </p:grpSpPr>
          <p:grpSp>
            <p:nvGrpSpPr>
              <p:cNvPr id="80" name="Group 100"/>
              <p:cNvGrpSpPr>
                <a:grpSpLocks/>
              </p:cNvGrpSpPr>
              <p:nvPr/>
            </p:nvGrpSpPr>
            <p:grpSpPr bwMode="auto">
              <a:xfrm>
                <a:off x="3762" y="2954"/>
                <a:ext cx="936" cy="1215"/>
                <a:chOff x="4398" y="3182"/>
                <a:chExt cx="936" cy="1215"/>
              </a:xfrm>
            </p:grpSpPr>
            <p:grpSp>
              <p:nvGrpSpPr>
                <p:cNvPr id="85" name="Group 101"/>
                <p:cNvGrpSpPr>
                  <a:grpSpLocks/>
                </p:cNvGrpSpPr>
                <p:nvPr/>
              </p:nvGrpSpPr>
              <p:grpSpPr bwMode="auto">
                <a:xfrm>
                  <a:off x="4398" y="3182"/>
                  <a:ext cx="936" cy="1119"/>
                  <a:chOff x="4398" y="3182"/>
                  <a:chExt cx="936" cy="1119"/>
                </a:xfrm>
              </p:grpSpPr>
              <p:sp>
                <p:nvSpPr>
                  <p:cNvPr id="90" name="Freeform 102"/>
                  <p:cNvSpPr>
                    <a:spLocks/>
                  </p:cNvSpPr>
                  <p:nvPr/>
                </p:nvSpPr>
                <p:spPr bwMode="auto">
                  <a:xfrm>
                    <a:off x="4398" y="3182"/>
                    <a:ext cx="925" cy="578"/>
                  </a:xfrm>
                  <a:custGeom>
                    <a:avLst/>
                    <a:gdLst>
                      <a:gd name="T0" fmla="*/ 12 w 925"/>
                      <a:gd name="T1" fmla="*/ 28 h 578"/>
                      <a:gd name="T2" fmla="*/ 12 w 925"/>
                      <a:gd name="T3" fmla="*/ 52 h 578"/>
                      <a:gd name="T4" fmla="*/ 0 w 925"/>
                      <a:gd name="T5" fmla="*/ 76 h 578"/>
                      <a:gd name="T6" fmla="*/ 12 w 925"/>
                      <a:gd name="T7" fmla="*/ 508 h 578"/>
                      <a:gd name="T8" fmla="*/ 34 w 925"/>
                      <a:gd name="T9" fmla="*/ 495 h 578"/>
                      <a:gd name="T10" fmla="*/ 217 w 925"/>
                      <a:gd name="T11" fmla="*/ 381 h 578"/>
                      <a:gd name="T12" fmla="*/ 559 w 925"/>
                      <a:gd name="T13" fmla="*/ 174 h 578"/>
                      <a:gd name="T14" fmla="*/ 700 w 925"/>
                      <a:gd name="T15" fmla="*/ 82 h 578"/>
                      <a:gd name="T16" fmla="*/ 834 w 925"/>
                      <a:gd name="T17" fmla="*/ 22 h 578"/>
                      <a:gd name="T18" fmla="*/ 925 w 925"/>
                      <a:gd name="T19" fmla="*/ 22 h 5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925" h="578">
                        <a:moveTo>
                          <a:pt x="12" y="28"/>
                        </a:moveTo>
                        <a:cubicBezTo>
                          <a:pt x="12" y="32"/>
                          <a:pt x="14" y="44"/>
                          <a:pt x="12" y="52"/>
                        </a:cubicBezTo>
                        <a:cubicBezTo>
                          <a:pt x="10" y="60"/>
                          <a:pt x="0" y="0"/>
                          <a:pt x="0" y="76"/>
                        </a:cubicBezTo>
                        <a:cubicBezTo>
                          <a:pt x="0" y="152"/>
                          <a:pt x="6" y="438"/>
                          <a:pt x="12" y="508"/>
                        </a:cubicBezTo>
                        <a:cubicBezTo>
                          <a:pt x="18" y="578"/>
                          <a:pt x="0" y="516"/>
                          <a:pt x="34" y="495"/>
                        </a:cubicBezTo>
                        <a:cubicBezTo>
                          <a:pt x="68" y="474"/>
                          <a:pt x="129" y="435"/>
                          <a:pt x="217" y="381"/>
                        </a:cubicBezTo>
                        <a:cubicBezTo>
                          <a:pt x="304" y="328"/>
                          <a:pt x="480" y="224"/>
                          <a:pt x="559" y="174"/>
                        </a:cubicBezTo>
                        <a:cubicBezTo>
                          <a:pt x="639" y="123"/>
                          <a:pt x="655" y="107"/>
                          <a:pt x="700" y="82"/>
                        </a:cubicBezTo>
                        <a:cubicBezTo>
                          <a:pt x="746" y="57"/>
                          <a:pt x="796" y="32"/>
                          <a:pt x="834" y="22"/>
                        </a:cubicBezTo>
                        <a:cubicBezTo>
                          <a:pt x="872" y="13"/>
                          <a:pt x="906" y="22"/>
                          <a:pt x="925" y="22"/>
                        </a:cubicBezTo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1" name="Freeform 103"/>
                  <p:cNvSpPr>
                    <a:spLocks/>
                  </p:cNvSpPr>
                  <p:nvPr/>
                </p:nvSpPr>
                <p:spPr bwMode="auto">
                  <a:xfrm>
                    <a:off x="4443" y="3195"/>
                    <a:ext cx="891" cy="482"/>
                  </a:xfrm>
                  <a:custGeom>
                    <a:avLst/>
                    <a:gdLst>
                      <a:gd name="T0" fmla="*/ 0 w 891"/>
                      <a:gd name="T1" fmla="*/ 482 h 482"/>
                      <a:gd name="T2" fmla="*/ 183 w 891"/>
                      <a:gd name="T3" fmla="*/ 368 h 482"/>
                      <a:gd name="T4" fmla="*/ 526 w 891"/>
                      <a:gd name="T5" fmla="*/ 161 h 482"/>
                      <a:gd name="T6" fmla="*/ 666 w 891"/>
                      <a:gd name="T7" fmla="*/ 69 h 482"/>
                      <a:gd name="T8" fmla="*/ 800 w 891"/>
                      <a:gd name="T9" fmla="*/ 9 h 482"/>
                      <a:gd name="T10" fmla="*/ 891 w 891"/>
                      <a:gd name="T11" fmla="*/ 9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482"/>
                        </a:moveTo>
                        <a:cubicBezTo>
                          <a:pt x="31" y="463"/>
                          <a:pt x="95" y="422"/>
                          <a:pt x="183" y="368"/>
                        </a:cubicBezTo>
                        <a:cubicBezTo>
                          <a:pt x="271" y="315"/>
                          <a:pt x="446" y="211"/>
                          <a:pt x="526" y="161"/>
                        </a:cubicBezTo>
                        <a:cubicBezTo>
                          <a:pt x="606" y="110"/>
                          <a:pt x="621" y="94"/>
                          <a:pt x="666" y="69"/>
                        </a:cubicBezTo>
                        <a:cubicBezTo>
                          <a:pt x="712" y="44"/>
                          <a:pt x="762" y="19"/>
                          <a:pt x="800" y="9"/>
                        </a:cubicBezTo>
                        <a:cubicBezTo>
                          <a:pt x="838" y="0"/>
                          <a:pt x="872" y="9"/>
                          <a:pt x="891" y="9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" name="Freeform 104"/>
                  <p:cNvSpPr>
                    <a:spLocks/>
                  </p:cNvSpPr>
                  <p:nvPr/>
                </p:nvSpPr>
                <p:spPr bwMode="auto">
                  <a:xfrm>
                    <a:off x="4432" y="3819"/>
                    <a:ext cx="891" cy="482"/>
                  </a:xfrm>
                  <a:custGeom>
                    <a:avLst/>
                    <a:gdLst>
                      <a:gd name="T0" fmla="*/ 0 w 891"/>
                      <a:gd name="T1" fmla="*/ 0 h 482"/>
                      <a:gd name="T2" fmla="*/ 183 w 891"/>
                      <a:gd name="T3" fmla="*/ 114 h 482"/>
                      <a:gd name="T4" fmla="*/ 525 w 891"/>
                      <a:gd name="T5" fmla="*/ 321 h 482"/>
                      <a:gd name="T6" fmla="*/ 666 w 891"/>
                      <a:gd name="T7" fmla="*/ 413 h 482"/>
                      <a:gd name="T8" fmla="*/ 800 w 891"/>
                      <a:gd name="T9" fmla="*/ 473 h 482"/>
                      <a:gd name="T10" fmla="*/ 891 w 891"/>
                      <a:gd name="T11" fmla="*/ 473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0"/>
                        </a:moveTo>
                        <a:cubicBezTo>
                          <a:pt x="30" y="19"/>
                          <a:pt x="95" y="60"/>
                          <a:pt x="183" y="114"/>
                        </a:cubicBezTo>
                        <a:cubicBezTo>
                          <a:pt x="270" y="167"/>
                          <a:pt x="446" y="271"/>
                          <a:pt x="525" y="321"/>
                        </a:cubicBezTo>
                        <a:cubicBezTo>
                          <a:pt x="605" y="372"/>
                          <a:pt x="621" y="388"/>
                          <a:pt x="666" y="413"/>
                        </a:cubicBezTo>
                        <a:cubicBezTo>
                          <a:pt x="712" y="438"/>
                          <a:pt x="762" y="463"/>
                          <a:pt x="800" y="473"/>
                        </a:cubicBezTo>
                        <a:cubicBezTo>
                          <a:pt x="838" y="482"/>
                          <a:pt x="872" y="473"/>
                          <a:pt x="891" y="473"/>
                        </a:cubicBezTo>
                      </a:path>
                    </a:pathLst>
                  </a:cu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6" name="Group 105"/>
                <p:cNvGrpSpPr>
                  <a:grpSpLocks/>
                </p:cNvGrpSpPr>
                <p:nvPr/>
              </p:nvGrpSpPr>
              <p:grpSpPr bwMode="auto">
                <a:xfrm flipV="1">
                  <a:off x="4398" y="3278"/>
                  <a:ext cx="936" cy="1119"/>
                  <a:chOff x="4398" y="3182"/>
                  <a:chExt cx="936" cy="1119"/>
                </a:xfrm>
              </p:grpSpPr>
              <p:sp>
                <p:nvSpPr>
                  <p:cNvPr id="87" name="Freeform 106"/>
                  <p:cNvSpPr>
                    <a:spLocks/>
                  </p:cNvSpPr>
                  <p:nvPr/>
                </p:nvSpPr>
                <p:spPr bwMode="auto">
                  <a:xfrm>
                    <a:off x="4398" y="3182"/>
                    <a:ext cx="925" cy="578"/>
                  </a:xfrm>
                  <a:custGeom>
                    <a:avLst/>
                    <a:gdLst>
                      <a:gd name="T0" fmla="*/ 12 w 925"/>
                      <a:gd name="T1" fmla="*/ 28 h 578"/>
                      <a:gd name="T2" fmla="*/ 12 w 925"/>
                      <a:gd name="T3" fmla="*/ 52 h 578"/>
                      <a:gd name="T4" fmla="*/ 0 w 925"/>
                      <a:gd name="T5" fmla="*/ 76 h 578"/>
                      <a:gd name="T6" fmla="*/ 12 w 925"/>
                      <a:gd name="T7" fmla="*/ 508 h 578"/>
                      <a:gd name="T8" fmla="*/ 34 w 925"/>
                      <a:gd name="T9" fmla="*/ 495 h 578"/>
                      <a:gd name="T10" fmla="*/ 217 w 925"/>
                      <a:gd name="T11" fmla="*/ 381 h 578"/>
                      <a:gd name="T12" fmla="*/ 559 w 925"/>
                      <a:gd name="T13" fmla="*/ 174 h 578"/>
                      <a:gd name="T14" fmla="*/ 700 w 925"/>
                      <a:gd name="T15" fmla="*/ 82 h 578"/>
                      <a:gd name="T16" fmla="*/ 834 w 925"/>
                      <a:gd name="T17" fmla="*/ 22 h 578"/>
                      <a:gd name="T18" fmla="*/ 925 w 925"/>
                      <a:gd name="T19" fmla="*/ 22 h 5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925" h="578">
                        <a:moveTo>
                          <a:pt x="12" y="28"/>
                        </a:moveTo>
                        <a:cubicBezTo>
                          <a:pt x="12" y="32"/>
                          <a:pt x="14" y="44"/>
                          <a:pt x="12" y="52"/>
                        </a:cubicBezTo>
                        <a:cubicBezTo>
                          <a:pt x="10" y="60"/>
                          <a:pt x="0" y="0"/>
                          <a:pt x="0" y="76"/>
                        </a:cubicBezTo>
                        <a:cubicBezTo>
                          <a:pt x="0" y="152"/>
                          <a:pt x="6" y="438"/>
                          <a:pt x="12" y="508"/>
                        </a:cubicBezTo>
                        <a:cubicBezTo>
                          <a:pt x="18" y="578"/>
                          <a:pt x="0" y="516"/>
                          <a:pt x="34" y="495"/>
                        </a:cubicBezTo>
                        <a:cubicBezTo>
                          <a:pt x="68" y="474"/>
                          <a:pt x="129" y="435"/>
                          <a:pt x="217" y="381"/>
                        </a:cubicBezTo>
                        <a:cubicBezTo>
                          <a:pt x="304" y="328"/>
                          <a:pt x="480" y="224"/>
                          <a:pt x="559" y="174"/>
                        </a:cubicBezTo>
                        <a:cubicBezTo>
                          <a:pt x="639" y="123"/>
                          <a:pt x="655" y="107"/>
                          <a:pt x="700" y="82"/>
                        </a:cubicBezTo>
                        <a:cubicBezTo>
                          <a:pt x="746" y="57"/>
                          <a:pt x="796" y="32"/>
                          <a:pt x="834" y="22"/>
                        </a:cubicBezTo>
                        <a:cubicBezTo>
                          <a:pt x="872" y="13"/>
                          <a:pt x="906" y="22"/>
                          <a:pt x="925" y="22"/>
                        </a:cubicBezTo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" name="Freeform 107"/>
                  <p:cNvSpPr>
                    <a:spLocks/>
                  </p:cNvSpPr>
                  <p:nvPr/>
                </p:nvSpPr>
                <p:spPr bwMode="auto">
                  <a:xfrm>
                    <a:off x="4443" y="3195"/>
                    <a:ext cx="891" cy="482"/>
                  </a:xfrm>
                  <a:custGeom>
                    <a:avLst/>
                    <a:gdLst>
                      <a:gd name="T0" fmla="*/ 0 w 891"/>
                      <a:gd name="T1" fmla="*/ 482 h 482"/>
                      <a:gd name="T2" fmla="*/ 183 w 891"/>
                      <a:gd name="T3" fmla="*/ 368 h 482"/>
                      <a:gd name="T4" fmla="*/ 526 w 891"/>
                      <a:gd name="T5" fmla="*/ 161 h 482"/>
                      <a:gd name="T6" fmla="*/ 666 w 891"/>
                      <a:gd name="T7" fmla="*/ 69 h 482"/>
                      <a:gd name="T8" fmla="*/ 800 w 891"/>
                      <a:gd name="T9" fmla="*/ 9 h 482"/>
                      <a:gd name="T10" fmla="*/ 891 w 891"/>
                      <a:gd name="T11" fmla="*/ 9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482"/>
                        </a:moveTo>
                        <a:cubicBezTo>
                          <a:pt x="31" y="463"/>
                          <a:pt x="95" y="422"/>
                          <a:pt x="183" y="368"/>
                        </a:cubicBezTo>
                        <a:cubicBezTo>
                          <a:pt x="271" y="315"/>
                          <a:pt x="446" y="211"/>
                          <a:pt x="526" y="161"/>
                        </a:cubicBezTo>
                        <a:cubicBezTo>
                          <a:pt x="606" y="110"/>
                          <a:pt x="621" y="94"/>
                          <a:pt x="666" y="69"/>
                        </a:cubicBezTo>
                        <a:cubicBezTo>
                          <a:pt x="712" y="44"/>
                          <a:pt x="762" y="19"/>
                          <a:pt x="800" y="9"/>
                        </a:cubicBezTo>
                        <a:cubicBezTo>
                          <a:pt x="838" y="0"/>
                          <a:pt x="872" y="9"/>
                          <a:pt x="891" y="9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" name="Freeform 108"/>
                  <p:cNvSpPr>
                    <a:spLocks/>
                  </p:cNvSpPr>
                  <p:nvPr/>
                </p:nvSpPr>
                <p:spPr bwMode="auto">
                  <a:xfrm>
                    <a:off x="4432" y="3819"/>
                    <a:ext cx="891" cy="482"/>
                  </a:xfrm>
                  <a:custGeom>
                    <a:avLst/>
                    <a:gdLst>
                      <a:gd name="T0" fmla="*/ 0 w 891"/>
                      <a:gd name="T1" fmla="*/ 0 h 482"/>
                      <a:gd name="T2" fmla="*/ 183 w 891"/>
                      <a:gd name="T3" fmla="*/ 114 h 482"/>
                      <a:gd name="T4" fmla="*/ 525 w 891"/>
                      <a:gd name="T5" fmla="*/ 321 h 482"/>
                      <a:gd name="T6" fmla="*/ 666 w 891"/>
                      <a:gd name="T7" fmla="*/ 413 h 482"/>
                      <a:gd name="T8" fmla="*/ 800 w 891"/>
                      <a:gd name="T9" fmla="*/ 473 h 482"/>
                      <a:gd name="T10" fmla="*/ 891 w 891"/>
                      <a:gd name="T11" fmla="*/ 473 h 4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91" h="482">
                        <a:moveTo>
                          <a:pt x="0" y="0"/>
                        </a:moveTo>
                        <a:cubicBezTo>
                          <a:pt x="30" y="19"/>
                          <a:pt x="95" y="60"/>
                          <a:pt x="183" y="114"/>
                        </a:cubicBezTo>
                        <a:cubicBezTo>
                          <a:pt x="270" y="167"/>
                          <a:pt x="446" y="271"/>
                          <a:pt x="525" y="321"/>
                        </a:cubicBezTo>
                        <a:cubicBezTo>
                          <a:pt x="605" y="372"/>
                          <a:pt x="621" y="388"/>
                          <a:pt x="666" y="413"/>
                        </a:cubicBezTo>
                        <a:cubicBezTo>
                          <a:pt x="712" y="438"/>
                          <a:pt x="762" y="463"/>
                          <a:pt x="800" y="473"/>
                        </a:cubicBezTo>
                        <a:cubicBezTo>
                          <a:pt x="838" y="482"/>
                          <a:pt x="872" y="473"/>
                          <a:pt x="891" y="473"/>
                        </a:cubicBezTo>
                      </a:path>
                    </a:pathLst>
                  </a:cu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1" name="Group 109"/>
              <p:cNvGrpSpPr>
                <a:grpSpLocks/>
              </p:cNvGrpSpPr>
              <p:nvPr/>
            </p:nvGrpSpPr>
            <p:grpSpPr bwMode="auto">
              <a:xfrm>
                <a:off x="4284" y="3324"/>
                <a:ext cx="240" cy="480"/>
                <a:chOff x="4284" y="3468"/>
                <a:chExt cx="360" cy="480"/>
              </a:xfrm>
            </p:grpSpPr>
            <p:sp>
              <p:nvSpPr>
                <p:cNvPr id="83" name="Line 110"/>
                <p:cNvSpPr>
                  <a:spLocks noChangeShapeType="1"/>
                </p:cNvSpPr>
                <p:nvPr/>
              </p:nvSpPr>
              <p:spPr bwMode="auto">
                <a:xfrm>
                  <a:off x="4284" y="3468"/>
                  <a:ext cx="3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" name="Line 111"/>
                <p:cNvSpPr>
                  <a:spLocks noChangeShapeType="1"/>
                </p:cNvSpPr>
                <p:nvPr/>
              </p:nvSpPr>
              <p:spPr bwMode="auto">
                <a:xfrm>
                  <a:off x="4284" y="3948"/>
                  <a:ext cx="3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" name="Text Box 112"/>
              <p:cNvSpPr txBox="1">
                <a:spLocks noChangeArrowheads="1"/>
              </p:cNvSpPr>
              <p:nvPr/>
            </p:nvSpPr>
            <p:spPr bwMode="auto">
              <a:xfrm>
                <a:off x="4470" y="3528"/>
                <a:ext cx="6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p</a:t>
                </a:r>
                <a:r>
                  <a:rPr lang="en-US" altLang="en-US" baseline="-25000"/>
                  <a:t>1</a:t>
                </a:r>
                <a:r>
                  <a:rPr lang="en-US" altLang="en-US"/>
                  <a:t>&gt;p</a:t>
                </a:r>
                <a:r>
                  <a:rPr lang="en-US" altLang="en-US" baseline="-25000"/>
                  <a:t>b</a:t>
                </a:r>
              </a:p>
            </p:txBody>
          </p:sp>
        </p:grpSp>
        <p:grpSp>
          <p:nvGrpSpPr>
            <p:cNvPr id="15" name="Group 114"/>
            <p:cNvGrpSpPr>
              <a:grpSpLocks/>
            </p:cNvGrpSpPr>
            <p:nvPr/>
          </p:nvGrpSpPr>
          <p:grpSpPr bwMode="auto">
            <a:xfrm>
              <a:off x="2316" y="3972"/>
              <a:ext cx="666" cy="504"/>
              <a:chOff x="4338" y="1842"/>
              <a:chExt cx="666" cy="504"/>
            </a:xfrm>
          </p:grpSpPr>
          <p:sp>
            <p:nvSpPr>
              <p:cNvPr id="77" name="Line 115"/>
              <p:cNvSpPr>
                <a:spLocks noChangeShapeType="1"/>
              </p:cNvSpPr>
              <p:nvPr/>
            </p:nvSpPr>
            <p:spPr bwMode="auto">
              <a:xfrm flipV="1">
                <a:off x="4338" y="1842"/>
                <a:ext cx="514" cy="504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116"/>
              <p:cNvSpPr>
                <a:spLocks noChangeShapeType="1"/>
              </p:cNvSpPr>
              <p:nvPr/>
            </p:nvSpPr>
            <p:spPr bwMode="auto">
              <a:xfrm flipV="1">
                <a:off x="4338" y="1872"/>
                <a:ext cx="617" cy="474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Line 117"/>
              <p:cNvSpPr>
                <a:spLocks noChangeShapeType="1"/>
              </p:cNvSpPr>
              <p:nvPr/>
            </p:nvSpPr>
            <p:spPr bwMode="auto">
              <a:xfrm flipV="1">
                <a:off x="4338" y="1949"/>
                <a:ext cx="666" cy="3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" name="Line 121"/>
            <p:cNvSpPr>
              <a:spLocks noChangeShapeType="1"/>
            </p:cNvSpPr>
            <p:nvPr/>
          </p:nvSpPr>
          <p:spPr bwMode="auto">
            <a:xfrm flipV="1">
              <a:off x="2706" y="3426"/>
              <a:ext cx="288" cy="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122"/>
            <p:cNvSpPr txBox="1">
              <a:spLocks noChangeArrowheads="1"/>
            </p:cNvSpPr>
            <p:nvPr/>
          </p:nvSpPr>
          <p:spPr bwMode="auto">
            <a:xfrm>
              <a:off x="2868" y="4170"/>
              <a:ext cx="6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2</a:t>
              </a:r>
              <a:r>
                <a:rPr lang="en-US" altLang="en-US"/>
                <a:t>=p</a:t>
              </a:r>
              <a:r>
                <a:rPr lang="en-US" altLang="en-US" baseline="-25000"/>
                <a:t>b</a:t>
              </a:r>
            </a:p>
          </p:txBody>
        </p:sp>
        <p:sp>
          <p:nvSpPr>
            <p:cNvPr id="18" name="Line 123"/>
            <p:cNvSpPr>
              <a:spLocks noChangeShapeType="1"/>
            </p:cNvSpPr>
            <p:nvPr/>
          </p:nvSpPr>
          <p:spPr bwMode="auto">
            <a:xfrm>
              <a:off x="1416" y="3882"/>
              <a:ext cx="35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124"/>
            <p:cNvGrpSpPr>
              <a:grpSpLocks/>
            </p:cNvGrpSpPr>
            <p:nvPr/>
          </p:nvGrpSpPr>
          <p:grpSpPr bwMode="auto">
            <a:xfrm>
              <a:off x="1440" y="3720"/>
              <a:ext cx="288" cy="348"/>
              <a:chOff x="3150" y="3948"/>
              <a:chExt cx="288" cy="348"/>
            </a:xfrm>
          </p:grpSpPr>
          <p:sp>
            <p:nvSpPr>
              <p:cNvPr id="75" name="Text Box 125"/>
              <p:cNvSpPr txBox="1">
                <a:spLocks noChangeArrowheads="1"/>
              </p:cNvSpPr>
              <p:nvPr/>
            </p:nvSpPr>
            <p:spPr bwMode="auto">
              <a:xfrm>
                <a:off x="3150" y="394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C</a:t>
                </a:r>
              </a:p>
            </p:txBody>
          </p:sp>
          <p:sp>
            <p:nvSpPr>
              <p:cNvPr id="76" name="Text Box 126"/>
              <p:cNvSpPr txBox="1">
                <a:spLocks noChangeArrowheads="1"/>
              </p:cNvSpPr>
              <p:nvPr/>
            </p:nvSpPr>
            <p:spPr bwMode="auto">
              <a:xfrm>
                <a:off x="3222" y="4008"/>
                <a:ext cx="21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L</a:t>
                </a:r>
              </a:p>
            </p:txBody>
          </p:sp>
        </p:grpSp>
        <p:grpSp>
          <p:nvGrpSpPr>
            <p:cNvPr id="20" name="Group 127"/>
            <p:cNvGrpSpPr>
              <a:grpSpLocks/>
            </p:cNvGrpSpPr>
            <p:nvPr/>
          </p:nvGrpSpPr>
          <p:grpSpPr bwMode="auto">
            <a:xfrm>
              <a:off x="2274" y="3558"/>
              <a:ext cx="222" cy="260"/>
              <a:chOff x="5196" y="3696"/>
              <a:chExt cx="222" cy="260"/>
            </a:xfrm>
          </p:grpSpPr>
          <p:sp>
            <p:nvSpPr>
              <p:cNvPr id="73" name="Oval 128"/>
              <p:cNvSpPr>
                <a:spLocks noChangeArrowheads="1"/>
              </p:cNvSpPr>
              <p:nvPr/>
            </p:nvSpPr>
            <p:spPr bwMode="auto">
              <a:xfrm>
                <a:off x="5196" y="3708"/>
                <a:ext cx="216" cy="22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Text Box 129"/>
              <p:cNvSpPr txBox="1">
                <a:spLocks noChangeArrowheads="1"/>
              </p:cNvSpPr>
              <p:nvPr/>
            </p:nvSpPr>
            <p:spPr bwMode="auto">
              <a:xfrm>
                <a:off x="5202" y="3696"/>
                <a:ext cx="216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/>
                  <a:t>1</a:t>
                </a:r>
              </a:p>
            </p:txBody>
          </p:sp>
        </p:grpSp>
        <p:grpSp>
          <p:nvGrpSpPr>
            <p:cNvPr id="21" name="Group 130"/>
            <p:cNvGrpSpPr>
              <a:grpSpLocks/>
            </p:cNvGrpSpPr>
            <p:nvPr/>
          </p:nvGrpSpPr>
          <p:grpSpPr bwMode="auto">
            <a:xfrm flipV="1">
              <a:off x="2328" y="3312"/>
              <a:ext cx="666" cy="504"/>
              <a:chOff x="4338" y="1842"/>
              <a:chExt cx="666" cy="504"/>
            </a:xfrm>
          </p:grpSpPr>
          <p:sp>
            <p:nvSpPr>
              <p:cNvPr id="70" name="Line 131"/>
              <p:cNvSpPr>
                <a:spLocks noChangeShapeType="1"/>
              </p:cNvSpPr>
              <p:nvPr/>
            </p:nvSpPr>
            <p:spPr bwMode="auto">
              <a:xfrm flipV="1">
                <a:off x="4338" y="1842"/>
                <a:ext cx="514" cy="504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132"/>
              <p:cNvSpPr>
                <a:spLocks noChangeShapeType="1"/>
              </p:cNvSpPr>
              <p:nvPr/>
            </p:nvSpPr>
            <p:spPr bwMode="auto">
              <a:xfrm flipV="1">
                <a:off x="4338" y="1872"/>
                <a:ext cx="617" cy="474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133"/>
              <p:cNvSpPr>
                <a:spLocks noChangeShapeType="1"/>
              </p:cNvSpPr>
              <p:nvPr/>
            </p:nvSpPr>
            <p:spPr bwMode="auto">
              <a:xfrm flipV="1">
                <a:off x="4338" y="1949"/>
                <a:ext cx="666" cy="3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" name="Oval 135"/>
            <p:cNvSpPr>
              <a:spLocks noChangeArrowheads="1"/>
            </p:cNvSpPr>
            <p:nvPr/>
          </p:nvSpPr>
          <p:spPr bwMode="auto">
            <a:xfrm>
              <a:off x="2970" y="3450"/>
              <a:ext cx="216" cy="2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136"/>
            <p:cNvSpPr txBox="1">
              <a:spLocks noChangeArrowheads="1"/>
            </p:cNvSpPr>
            <p:nvPr/>
          </p:nvSpPr>
          <p:spPr bwMode="auto">
            <a:xfrm>
              <a:off x="2976" y="3438"/>
              <a:ext cx="216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100"/>
                <a:t>2</a:t>
              </a:r>
            </a:p>
          </p:txBody>
        </p:sp>
        <p:sp>
          <p:nvSpPr>
            <p:cNvPr id="24" name="Line 137"/>
            <p:cNvSpPr>
              <a:spLocks noChangeShapeType="1"/>
            </p:cNvSpPr>
            <p:nvPr/>
          </p:nvSpPr>
          <p:spPr bwMode="auto">
            <a:xfrm>
              <a:off x="3630" y="3816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" name="Group 186"/>
            <p:cNvGrpSpPr>
              <a:grpSpLocks/>
            </p:cNvGrpSpPr>
            <p:nvPr/>
          </p:nvGrpSpPr>
          <p:grpSpPr bwMode="auto">
            <a:xfrm>
              <a:off x="3762" y="3510"/>
              <a:ext cx="276" cy="260"/>
              <a:chOff x="4020" y="1716"/>
              <a:chExt cx="276" cy="260"/>
            </a:xfrm>
          </p:grpSpPr>
          <p:sp>
            <p:nvSpPr>
              <p:cNvPr id="68" name="Oval 140"/>
              <p:cNvSpPr>
                <a:spLocks noChangeArrowheads="1"/>
              </p:cNvSpPr>
              <p:nvPr/>
            </p:nvSpPr>
            <p:spPr bwMode="auto">
              <a:xfrm>
                <a:off x="4020" y="1728"/>
                <a:ext cx="251" cy="22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Text Box 141"/>
              <p:cNvSpPr txBox="1">
                <a:spLocks noChangeArrowheads="1"/>
              </p:cNvSpPr>
              <p:nvPr/>
            </p:nvSpPr>
            <p:spPr bwMode="auto">
              <a:xfrm>
                <a:off x="4045" y="1716"/>
                <a:ext cx="251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/>
                  <a:t>3</a:t>
                </a:r>
              </a:p>
            </p:txBody>
          </p:sp>
        </p:grpSp>
        <p:sp>
          <p:nvSpPr>
            <p:cNvPr id="26" name="Rectangle 142"/>
            <p:cNvSpPr>
              <a:spLocks noChangeArrowheads="1"/>
            </p:cNvSpPr>
            <p:nvPr/>
          </p:nvSpPr>
          <p:spPr bwMode="auto">
            <a:xfrm>
              <a:off x="3584" y="3888"/>
              <a:ext cx="5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3</a:t>
              </a:r>
              <a:r>
                <a:rPr lang="en-US" altLang="en-US"/>
                <a:t>&lt;p</a:t>
              </a:r>
              <a:r>
                <a:rPr lang="en-US" altLang="en-US" baseline="-25000"/>
                <a:t>b</a:t>
              </a:r>
            </a:p>
          </p:txBody>
        </p:sp>
        <p:grpSp>
          <p:nvGrpSpPr>
            <p:cNvPr id="27" name="Group 212"/>
            <p:cNvGrpSpPr>
              <a:grpSpLocks/>
            </p:cNvGrpSpPr>
            <p:nvPr/>
          </p:nvGrpSpPr>
          <p:grpSpPr bwMode="auto">
            <a:xfrm>
              <a:off x="4183" y="3324"/>
              <a:ext cx="251" cy="260"/>
              <a:chOff x="4285" y="1638"/>
              <a:chExt cx="251" cy="260"/>
            </a:xfrm>
          </p:grpSpPr>
          <p:sp>
            <p:nvSpPr>
              <p:cNvPr id="66" name="Oval 154"/>
              <p:cNvSpPr>
                <a:spLocks noChangeArrowheads="1"/>
              </p:cNvSpPr>
              <p:nvPr/>
            </p:nvSpPr>
            <p:spPr bwMode="auto">
              <a:xfrm>
                <a:off x="4296" y="1668"/>
                <a:ext cx="185" cy="19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Text Box 155"/>
              <p:cNvSpPr txBox="1">
                <a:spLocks noChangeArrowheads="1"/>
              </p:cNvSpPr>
              <p:nvPr/>
            </p:nvSpPr>
            <p:spPr bwMode="auto">
              <a:xfrm>
                <a:off x="4285" y="1638"/>
                <a:ext cx="251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/>
                  <a:t>4</a:t>
                </a:r>
              </a:p>
            </p:txBody>
          </p:sp>
        </p:grpSp>
        <p:sp>
          <p:nvSpPr>
            <p:cNvPr id="28" name="Rectangle 156"/>
            <p:cNvSpPr>
              <a:spLocks noChangeArrowheads="1"/>
            </p:cNvSpPr>
            <p:nvPr/>
          </p:nvSpPr>
          <p:spPr bwMode="auto">
            <a:xfrm>
              <a:off x="4123" y="4107"/>
              <a:ext cx="5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p</a:t>
              </a:r>
              <a:r>
                <a:rPr lang="en-US" altLang="en-US" baseline="-25000"/>
                <a:t>4</a:t>
              </a:r>
              <a:r>
                <a:rPr lang="en-US" altLang="en-US"/>
                <a:t>=p</a:t>
              </a:r>
              <a:r>
                <a:rPr lang="en-US" altLang="en-US" baseline="-25000"/>
                <a:t>b</a:t>
              </a:r>
            </a:p>
          </p:txBody>
        </p:sp>
        <p:grpSp>
          <p:nvGrpSpPr>
            <p:cNvPr id="29" name="Group 189"/>
            <p:cNvGrpSpPr>
              <a:grpSpLocks/>
            </p:cNvGrpSpPr>
            <p:nvPr/>
          </p:nvGrpSpPr>
          <p:grpSpPr bwMode="auto">
            <a:xfrm>
              <a:off x="4650" y="3564"/>
              <a:ext cx="264" cy="260"/>
              <a:chOff x="4716" y="1746"/>
              <a:chExt cx="264" cy="260"/>
            </a:xfrm>
          </p:grpSpPr>
          <p:sp>
            <p:nvSpPr>
              <p:cNvPr id="64" name="Oval 165"/>
              <p:cNvSpPr>
                <a:spLocks noChangeArrowheads="1"/>
              </p:cNvSpPr>
              <p:nvPr/>
            </p:nvSpPr>
            <p:spPr bwMode="auto">
              <a:xfrm>
                <a:off x="4716" y="1758"/>
                <a:ext cx="215" cy="22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Text Box 166"/>
              <p:cNvSpPr txBox="1">
                <a:spLocks noChangeArrowheads="1"/>
              </p:cNvSpPr>
              <p:nvPr/>
            </p:nvSpPr>
            <p:spPr bwMode="auto">
              <a:xfrm>
                <a:off x="4729" y="1746"/>
                <a:ext cx="251" cy="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100"/>
                  <a:t>5</a:t>
                </a:r>
              </a:p>
            </p:txBody>
          </p:sp>
        </p:grpSp>
        <p:sp>
          <p:nvSpPr>
            <p:cNvPr id="30" name="Rectangle 167"/>
            <p:cNvSpPr>
              <a:spLocks noChangeArrowheads="1"/>
            </p:cNvSpPr>
            <p:nvPr/>
          </p:nvSpPr>
          <p:spPr bwMode="auto">
            <a:xfrm>
              <a:off x="4544" y="3828"/>
              <a:ext cx="5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p</a:t>
              </a:r>
              <a:r>
                <a:rPr lang="en-US" altLang="en-US" baseline="-25000"/>
                <a:t>5</a:t>
              </a:r>
              <a:r>
                <a:rPr lang="en-US" altLang="en-US"/>
                <a:t>&gt;p</a:t>
              </a:r>
              <a:r>
                <a:rPr lang="en-US" altLang="en-US" baseline="-25000"/>
                <a:t>b</a:t>
              </a:r>
            </a:p>
          </p:txBody>
        </p:sp>
        <p:sp>
          <p:nvSpPr>
            <p:cNvPr id="32" name="Freeform 149"/>
            <p:cNvSpPr>
              <a:spLocks/>
            </p:cNvSpPr>
            <p:nvPr/>
          </p:nvSpPr>
          <p:spPr bwMode="auto">
            <a:xfrm>
              <a:off x="2826" y="3228"/>
              <a:ext cx="978" cy="660"/>
            </a:xfrm>
            <a:custGeom>
              <a:avLst/>
              <a:gdLst>
                <a:gd name="T0" fmla="*/ 0 w 978"/>
                <a:gd name="T1" fmla="*/ 576 h 660"/>
                <a:gd name="T2" fmla="*/ 84 w 978"/>
                <a:gd name="T3" fmla="*/ 660 h 660"/>
                <a:gd name="T4" fmla="*/ 978 w 978"/>
                <a:gd name="T5" fmla="*/ 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78" h="660">
                  <a:moveTo>
                    <a:pt x="0" y="576"/>
                  </a:moveTo>
                  <a:lnTo>
                    <a:pt x="84" y="660"/>
                  </a:lnTo>
                  <a:lnTo>
                    <a:pt x="978" y="0"/>
                  </a:lnTo>
                </a:path>
              </a:pathLst>
            </a:custGeom>
            <a:noFill/>
            <a:ln w="19050" cmpd="sng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50"/>
            <p:cNvSpPr>
              <a:spLocks/>
            </p:cNvSpPr>
            <p:nvPr/>
          </p:nvSpPr>
          <p:spPr bwMode="auto">
            <a:xfrm>
              <a:off x="2922" y="3252"/>
              <a:ext cx="978" cy="636"/>
            </a:xfrm>
            <a:custGeom>
              <a:avLst/>
              <a:gdLst>
                <a:gd name="T0" fmla="*/ 0 w 978"/>
                <a:gd name="T1" fmla="*/ 516 h 636"/>
                <a:gd name="T2" fmla="*/ 144 w 978"/>
                <a:gd name="T3" fmla="*/ 636 h 636"/>
                <a:gd name="T4" fmla="*/ 978 w 978"/>
                <a:gd name="T5" fmla="*/ 0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78" h="636">
                  <a:moveTo>
                    <a:pt x="0" y="516"/>
                  </a:moveTo>
                  <a:lnTo>
                    <a:pt x="144" y="636"/>
                  </a:lnTo>
                  <a:lnTo>
                    <a:pt x="978" y="0"/>
                  </a:lnTo>
                </a:path>
              </a:pathLst>
            </a:custGeom>
            <a:noFill/>
            <a:ln w="19050" cmpd="sng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51"/>
            <p:cNvSpPr>
              <a:spLocks/>
            </p:cNvSpPr>
            <p:nvPr/>
          </p:nvSpPr>
          <p:spPr bwMode="auto">
            <a:xfrm>
              <a:off x="2970" y="3276"/>
              <a:ext cx="1026" cy="612"/>
            </a:xfrm>
            <a:custGeom>
              <a:avLst/>
              <a:gdLst>
                <a:gd name="T0" fmla="*/ 0 w 1026"/>
                <a:gd name="T1" fmla="*/ 420 h 612"/>
                <a:gd name="T2" fmla="*/ 288 w 1026"/>
                <a:gd name="T3" fmla="*/ 612 h 612"/>
                <a:gd name="T4" fmla="*/ 1026 w 1026"/>
                <a:gd name="T5" fmla="*/ 0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26" h="612">
                  <a:moveTo>
                    <a:pt x="0" y="420"/>
                  </a:moveTo>
                  <a:lnTo>
                    <a:pt x="288" y="612"/>
                  </a:lnTo>
                  <a:lnTo>
                    <a:pt x="1026" y="0"/>
                  </a:lnTo>
                </a:path>
              </a:pathLst>
            </a:custGeom>
            <a:noFill/>
            <a:ln w="19050" cmpd="sng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169"/>
            <p:cNvSpPr>
              <a:spLocks/>
            </p:cNvSpPr>
            <p:nvPr/>
          </p:nvSpPr>
          <p:spPr bwMode="auto">
            <a:xfrm>
              <a:off x="2328" y="3246"/>
              <a:ext cx="1692" cy="48"/>
            </a:xfrm>
            <a:custGeom>
              <a:avLst/>
              <a:gdLst>
                <a:gd name="T0" fmla="*/ 0 w 1692"/>
                <a:gd name="T1" fmla="*/ 48 h 48"/>
                <a:gd name="T2" fmla="*/ 1463 w 1692"/>
                <a:gd name="T3" fmla="*/ 0 h 48"/>
                <a:gd name="T4" fmla="*/ 1692 w 1692"/>
                <a:gd name="T5" fmla="*/ 1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92" h="48">
                  <a:moveTo>
                    <a:pt x="0" y="48"/>
                  </a:moveTo>
                  <a:lnTo>
                    <a:pt x="1463" y="0"/>
                  </a:lnTo>
                  <a:lnTo>
                    <a:pt x="1692" y="18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179"/>
            <p:cNvSpPr>
              <a:spLocks/>
            </p:cNvSpPr>
            <p:nvPr/>
          </p:nvSpPr>
          <p:spPr bwMode="auto">
            <a:xfrm>
              <a:off x="3996" y="3336"/>
              <a:ext cx="426" cy="582"/>
            </a:xfrm>
            <a:custGeom>
              <a:avLst/>
              <a:gdLst>
                <a:gd name="T0" fmla="*/ 0 w 402"/>
                <a:gd name="T1" fmla="*/ 0 h 618"/>
                <a:gd name="T2" fmla="*/ 402 w 402"/>
                <a:gd name="T3" fmla="*/ 618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2" h="618">
                  <a:moveTo>
                    <a:pt x="0" y="0"/>
                  </a:moveTo>
                  <a:lnTo>
                    <a:pt x="402" y="618"/>
                  </a:lnTo>
                </a:path>
              </a:pathLst>
            </a:cu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83"/>
            <p:cNvSpPr>
              <a:spLocks noChangeShapeType="1"/>
            </p:cNvSpPr>
            <p:nvPr/>
          </p:nvSpPr>
          <p:spPr bwMode="auto">
            <a:xfrm>
              <a:off x="3816" y="3252"/>
              <a:ext cx="168" cy="108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194"/>
            <p:cNvSpPr>
              <a:spLocks/>
            </p:cNvSpPr>
            <p:nvPr/>
          </p:nvSpPr>
          <p:spPr bwMode="auto">
            <a:xfrm flipV="1">
              <a:off x="4008" y="4392"/>
              <a:ext cx="690" cy="120"/>
            </a:xfrm>
            <a:custGeom>
              <a:avLst/>
              <a:gdLst>
                <a:gd name="T0" fmla="*/ 0 w 522"/>
                <a:gd name="T1" fmla="*/ 0 h 96"/>
                <a:gd name="T2" fmla="*/ 522 w 522"/>
                <a:gd name="T3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22" h="96">
                  <a:moveTo>
                    <a:pt x="0" y="0"/>
                  </a:moveTo>
                  <a:lnTo>
                    <a:pt x="522" y="9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95"/>
            <p:cNvSpPr>
              <a:spLocks/>
            </p:cNvSpPr>
            <p:nvPr/>
          </p:nvSpPr>
          <p:spPr bwMode="auto">
            <a:xfrm flipV="1">
              <a:off x="2832" y="3888"/>
              <a:ext cx="978" cy="660"/>
            </a:xfrm>
            <a:custGeom>
              <a:avLst/>
              <a:gdLst>
                <a:gd name="T0" fmla="*/ 0 w 978"/>
                <a:gd name="T1" fmla="*/ 576 h 660"/>
                <a:gd name="T2" fmla="*/ 84 w 978"/>
                <a:gd name="T3" fmla="*/ 660 h 660"/>
                <a:gd name="T4" fmla="*/ 978 w 978"/>
                <a:gd name="T5" fmla="*/ 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78" h="660">
                  <a:moveTo>
                    <a:pt x="0" y="576"/>
                  </a:moveTo>
                  <a:lnTo>
                    <a:pt x="84" y="660"/>
                  </a:lnTo>
                  <a:lnTo>
                    <a:pt x="978" y="0"/>
                  </a:lnTo>
                </a:path>
              </a:pathLst>
            </a:custGeom>
            <a:noFill/>
            <a:ln w="19050" cmpd="sng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96"/>
            <p:cNvSpPr>
              <a:spLocks/>
            </p:cNvSpPr>
            <p:nvPr/>
          </p:nvSpPr>
          <p:spPr bwMode="auto">
            <a:xfrm flipV="1">
              <a:off x="2928" y="3888"/>
              <a:ext cx="978" cy="636"/>
            </a:xfrm>
            <a:custGeom>
              <a:avLst/>
              <a:gdLst>
                <a:gd name="T0" fmla="*/ 0 w 978"/>
                <a:gd name="T1" fmla="*/ 516 h 636"/>
                <a:gd name="T2" fmla="*/ 144 w 978"/>
                <a:gd name="T3" fmla="*/ 636 h 636"/>
                <a:gd name="T4" fmla="*/ 978 w 978"/>
                <a:gd name="T5" fmla="*/ 0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78" h="636">
                  <a:moveTo>
                    <a:pt x="0" y="516"/>
                  </a:moveTo>
                  <a:lnTo>
                    <a:pt x="144" y="636"/>
                  </a:lnTo>
                  <a:lnTo>
                    <a:pt x="978" y="0"/>
                  </a:lnTo>
                </a:path>
              </a:pathLst>
            </a:custGeom>
            <a:noFill/>
            <a:ln w="19050" cmpd="sng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197"/>
            <p:cNvSpPr>
              <a:spLocks/>
            </p:cNvSpPr>
            <p:nvPr/>
          </p:nvSpPr>
          <p:spPr bwMode="auto">
            <a:xfrm flipV="1">
              <a:off x="2976" y="3888"/>
              <a:ext cx="1026" cy="612"/>
            </a:xfrm>
            <a:custGeom>
              <a:avLst/>
              <a:gdLst>
                <a:gd name="T0" fmla="*/ 0 w 1026"/>
                <a:gd name="T1" fmla="*/ 420 h 612"/>
                <a:gd name="T2" fmla="*/ 288 w 1026"/>
                <a:gd name="T3" fmla="*/ 612 h 612"/>
                <a:gd name="T4" fmla="*/ 1026 w 1026"/>
                <a:gd name="T5" fmla="*/ 0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26" h="612">
                  <a:moveTo>
                    <a:pt x="0" y="420"/>
                  </a:moveTo>
                  <a:lnTo>
                    <a:pt x="288" y="612"/>
                  </a:lnTo>
                  <a:lnTo>
                    <a:pt x="1026" y="0"/>
                  </a:lnTo>
                </a:path>
              </a:pathLst>
            </a:custGeom>
            <a:noFill/>
            <a:ln w="19050" cmpd="sng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198"/>
            <p:cNvSpPr>
              <a:spLocks noChangeShapeType="1"/>
            </p:cNvSpPr>
            <p:nvPr/>
          </p:nvSpPr>
          <p:spPr bwMode="auto">
            <a:xfrm flipH="1" flipV="1">
              <a:off x="4404" y="3888"/>
              <a:ext cx="306" cy="52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99"/>
            <p:cNvSpPr>
              <a:spLocks/>
            </p:cNvSpPr>
            <p:nvPr/>
          </p:nvSpPr>
          <p:spPr bwMode="auto">
            <a:xfrm flipV="1">
              <a:off x="2334" y="4482"/>
              <a:ext cx="1692" cy="48"/>
            </a:xfrm>
            <a:custGeom>
              <a:avLst/>
              <a:gdLst>
                <a:gd name="T0" fmla="*/ 0 w 1692"/>
                <a:gd name="T1" fmla="*/ 48 h 48"/>
                <a:gd name="T2" fmla="*/ 1463 w 1692"/>
                <a:gd name="T3" fmla="*/ 0 h 48"/>
                <a:gd name="T4" fmla="*/ 1692 w 1692"/>
                <a:gd name="T5" fmla="*/ 1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92" h="48">
                  <a:moveTo>
                    <a:pt x="0" y="48"/>
                  </a:moveTo>
                  <a:lnTo>
                    <a:pt x="1463" y="0"/>
                  </a:lnTo>
                  <a:lnTo>
                    <a:pt x="1692" y="18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200"/>
            <p:cNvSpPr>
              <a:spLocks/>
            </p:cNvSpPr>
            <p:nvPr/>
          </p:nvSpPr>
          <p:spPr bwMode="auto">
            <a:xfrm flipV="1">
              <a:off x="4002" y="3906"/>
              <a:ext cx="390" cy="534"/>
            </a:xfrm>
            <a:custGeom>
              <a:avLst/>
              <a:gdLst>
                <a:gd name="T0" fmla="*/ 0 w 402"/>
                <a:gd name="T1" fmla="*/ 0 h 618"/>
                <a:gd name="T2" fmla="*/ 402 w 402"/>
                <a:gd name="T3" fmla="*/ 618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2" h="618">
                  <a:moveTo>
                    <a:pt x="0" y="0"/>
                  </a:moveTo>
                  <a:lnTo>
                    <a:pt x="402" y="618"/>
                  </a:lnTo>
                </a:path>
              </a:pathLst>
            </a:cu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201"/>
            <p:cNvSpPr>
              <a:spLocks noChangeShapeType="1"/>
            </p:cNvSpPr>
            <p:nvPr/>
          </p:nvSpPr>
          <p:spPr bwMode="auto">
            <a:xfrm flipV="1">
              <a:off x="3822" y="4416"/>
              <a:ext cx="168" cy="108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203"/>
            <p:cNvSpPr>
              <a:spLocks noChangeShapeType="1"/>
            </p:cNvSpPr>
            <p:nvPr/>
          </p:nvSpPr>
          <p:spPr bwMode="auto">
            <a:xfrm flipV="1">
              <a:off x="3942" y="4404"/>
              <a:ext cx="108" cy="108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" name="Group 204"/>
            <p:cNvGrpSpPr>
              <a:grpSpLocks/>
            </p:cNvGrpSpPr>
            <p:nvPr/>
          </p:nvGrpSpPr>
          <p:grpSpPr bwMode="auto">
            <a:xfrm flipV="1">
              <a:off x="4728" y="3384"/>
              <a:ext cx="666" cy="504"/>
              <a:chOff x="4338" y="1842"/>
              <a:chExt cx="666" cy="504"/>
            </a:xfrm>
          </p:grpSpPr>
          <p:sp>
            <p:nvSpPr>
              <p:cNvPr id="61" name="Line 205"/>
              <p:cNvSpPr>
                <a:spLocks noChangeShapeType="1"/>
              </p:cNvSpPr>
              <p:nvPr/>
            </p:nvSpPr>
            <p:spPr bwMode="auto">
              <a:xfrm flipV="1">
                <a:off x="4338" y="1842"/>
                <a:ext cx="514" cy="504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206"/>
              <p:cNvSpPr>
                <a:spLocks noChangeShapeType="1"/>
              </p:cNvSpPr>
              <p:nvPr/>
            </p:nvSpPr>
            <p:spPr bwMode="auto">
              <a:xfrm flipV="1">
                <a:off x="4338" y="1872"/>
                <a:ext cx="617" cy="474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Line 207"/>
              <p:cNvSpPr>
                <a:spLocks noChangeShapeType="1"/>
              </p:cNvSpPr>
              <p:nvPr/>
            </p:nvSpPr>
            <p:spPr bwMode="auto">
              <a:xfrm flipV="1">
                <a:off x="4338" y="1949"/>
                <a:ext cx="666" cy="3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" name="Group 208"/>
            <p:cNvGrpSpPr>
              <a:grpSpLocks/>
            </p:cNvGrpSpPr>
            <p:nvPr/>
          </p:nvGrpSpPr>
          <p:grpSpPr bwMode="auto">
            <a:xfrm>
              <a:off x="4728" y="3900"/>
              <a:ext cx="666" cy="504"/>
              <a:chOff x="4338" y="1842"/>
              <a:chExt cx="666" cy="504"/>
            </a:xfrm>
          </p:grpSpPr>
          <p:sp>
            <p:nvSpPr>
              <p:cNvPr id="58" name="Line 209"/>
              <p:cNvSpPr>
                <a:spLocks noChangeShapeType="1"/>
              </p:cNvSpPr>
              <p:nvPr/>
            </p:nvSpPr>
            <p:spPr bwMode="auto">
              <a:xfrm flipV="1">
                <a:off x="4338" y="1842"/>
                <a:ext cx="514" cy="504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Line 210"/>
              <p:cNvSpPr>
                <a:spLocks noChangeShapeType="1"/>
              </p:cNvSpPr>
              <p:nvPr/>
            </p:nvSpPr>
            <p:spPr bwMode="auto">
              <a:xfrm flipV="1">
                <a:off x="4338" y="1872"/>
                <a:ext cx="617" cy="474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Line 211"/>
              <p:cNvSpPr>
                <a:spLocks noChangeShapeType="1"/>
              </p:cNvSpPr>
              <p:nvPr/>
            </p:nvSpPr>
            <p:spPr bwMode="auto">
              <a:xfrm flipV="1">
                <a:off x="4338" y="1949"/>
                <a:ext cx="666" cy="397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3" name="Line 162"/>
            <p:cNvSpPr>
              <a:spLocks noChangeShapeType="1"/>
            </p:cNvSpPr>
            <p:nvPr/>
          </p:nvSpPr>
          <p:spPr bwMode="auto">
            <a:xfrm>
              <a:off x="4560" y="3813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173"/>
            <p:cNvSpPr>
              <a:spLocks noChangeShapeType="1"/>
            </p:cNvSpPr>
            <p:nvPr/>
          </p:nvSpPr>
          <p:spPr bwMode="auto">
            <a:xfrm>
              <a:off x="4236" y="3594"/>
              <a:ext cx="156" cy="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5" name="Group 220"/>
            <p:cNvGrpSpPr>
              <a:grpSpLocks/>
            </p:cNvGrpSpPr>
            <p:nvPr/>
          </p:nvGrpSpPr>
          <p:grpSpPr bwMode="auto">
            <a:xfrm flipV="1">
              <a:off x="4020" y="3264"/>
              <a:ext cx="702" cy="624"/>
              <a:chOff x="4284" y="2688"/>
              <a:chExt cx="702" cy="624"/>
            </a:xfrm>
          </p:grpSpPr>
          <p:sp>
            <p:nvSpPr>
              <p:cNvPr id="56" name="Freeform 218"/>
              <p:cNvSpPr>
                <a:spLocks/>
              </p:cNvSpPr>
              <p:nvPr/>
            </p:nvSpPr>
            <p:spPr bwMode="auto">
              <a:xfrm flipV="1">
                <a:off x="4284" y="3192"/>
                <a:ext cx="690" cy="120"/>
              </a:xfrm>
              <a:custGeom>
                <a:avLst/>
                <a:gdLst>
                  <a:gd name="T0" fmla="*/ 0 w 522"/>
                  <a:gd name="T1" fmla="*/ 0 h 96"/>
                  <a:gd name="T2" fmla="*/ 522 w 522"/>
                  <a:gd name="T3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22" h="96">
                    <a:moveTo>
                      <a:pt x="0" y="0"/>
                    </a:moveTo>
                    <a:lnTo>
                      <a:pt x="522" y="96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219"/>
              <p:cNvSpPr>
                <a:spLocks noChangeShapeType="1"/>
              </p:cNvSpPr>
              <p:nvPr/>
            </p:nvSpPr>
            <p:spPr bwMode="auto">
              <a:xfrm flipH="1" flipV="1">
                <a:off x="4680" y="2688"/>
                <a:ext cx="306" cy="520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09624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19018</TotalTime>
  <Words>704</Words>
  <Application>Microsoft Macintosh PowerPoint</Application>
  <PresentationFormat>On-screen Show (4:3)</PresentationFormat>
  <Paragraphs>174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Under and Over Expansion</vt:lpstr>
      <vt:lpstr>Under/Over Expanded Nozzles</vt:lpstr>
      <vt:lpstr>Under Expanded Nozzles</vt:lpstr>
      <vt:lpstr>Centerline Boundary Condition</vt:lpstr>
      <vt:lpstr>Jet Boundary Condition</vt:lpstr>
      <vt:lpstr>Under Expanded Jet</vt:lpstr>
      <vt:lpstr>Over Expanded Nozzles</vt:lpstr>
      <vt:lpstr>Over Expanded Jet</vt:lpstr>
      <vt:lpstr>Mach (Shock) Diamonds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 4451</dc:title>
  <dc:creator>plasma</dc:creator>
  <cp:lastModifiedBy>Jagoda, Jechiel</cp:lastModifiedBy>
  <cp:revision>495</cp:revision>
  <dcterms:created xsi:type="dcterms:W3CDTF">2006-08-16T00:00:00Z</dcterms:created>
  <dcterms:modified xsi:type="dcterms:W3CDTF">2021-03-30T15:53:55Z</dcterms:modified>
</cp:coreProperties>
</file>